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21" r:id="rId1"/>
  </p:sldMasterIdLst>
  <p:notesMasterIdLst>
    <p:notesMasterId r:id="rId30"/>
  </p:notesMasterIdLst>
  <p:sldIdLst>
    <p:sldId id="311" r:id="rId2"/>
    <p:sldId id="256" r:id="rId3"/>
    <p:sldId id="284" r:id="rId4"/>
    <p:sldId id="285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287" r:id="rId16"/>
    <p:sldId id="288" r:id="rId17"/>
    <p:sldId id="307" r:id="rId18"/>
    <p:sldId id="289" r:id="rId19"/>
    <p:sldId id="290" r:id="rId20"/>
    <p:sldId id="291" r:id="rId21"/>
    <p:sldId id="308" r:id="rId22"/>
    <p:sldId id="292" r:id="rId23"/>
    <p:sldId id="293" r:id="rId24"/>
    <p:sldId id="294" r:id="rId25"/>
    <p:sldId id="295" r:id="rId26"/>
    <p:sldId id="296" r:id="rId27"/>
    <p:sldId id="309" r:id="rId28"/>
    <p:sldId id="310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2DF"/>
    <a:srgbClr val="00C491"/>
    <a:srgbClr val="00CC99"/>
    <a:srgbClr val="CCFFCC"/>
    <a:srgbClr val="CCFF99"/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0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4B7FEE4D-ADA4-4385-BB0A-E33FE6F957C4}" type="datetimeFigureOut">
              <a:rPr lang="zh-TW" altLang="en-US"/>
              <a:pPr>
                <a:defRPr/>
              </a:pPr>
              <a:t>2020/6/1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  <a:ea typeface="新細明體" pitchFamily="18" charset="-120"/>
              </a:defRPr>
            </a:lvl1pPr>
          </a:lstStyle>
          <a:p>
            <a:pPr>
              <a:defRPr/>
            </a:pPr>
            <a:fld id="{E6BADA5C-B84D-4695-A2FC-01D7A41D8E5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32857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1">
          <a:blip r:embed="rId2" cstate="screen">
            <a:alphaModFix amt="8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1700808"/>
            <a:ext cx="9144000" cy="1470025"/>
          </a:xfrm>
          <a:solidFill>
            <a:srgbClr val="FFFFFF">
              <a:alpha val="80000"/>
            </a:srgbClr>
          </a:solidFill>
        </p:spPr>
        <p:txBody>
          <a:bodyPr/>
          <a:lstStyle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普通物理學</a:t>
            </a:r>
            <a:r>
              <a:rPr lang="en-US" altLang="zh-TW" dirty="0"/>
              <a:t>(</a:t>
            </a:r>
            <a:r>
              <a:rPr lang="zh-TW" altLang="en-US" dirty="0"/>
              <a:t>第三版</a:t>
            </a:r>
            <a:r>
              <a:rPr lang="en-US" altLang="zh-TW" dirty="0"/>
              <a:t>)</a:t>
            </a:r>
            <a:br>
              <a:rPr lang="en-US" altLang="zh-TW" dirty="0"/>
            </a:br>
            <a:r>
              <a:rPr lang="zh-TW" altLang="en-US" sz="4400" dirty="0"/>
              <a:t>原著：</a:t>
            </a:r>
            <a:r>
              <a:rPr lang="en-US" altLang="zh-TW" sz="4400" dirty="0"/>
              <a:t>Harris Benson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87167"/>
            <a:ext cx="6400800" cy="152201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4000" b="1" cap="none" spc="0" baseline="0">
                <a:ln w="10160">
                  <a:solidFill>
                    <a:srgbClr val="C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155BD-C186-43A9-9788-7A40D276E605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030F321-9F8E-4C28-AEDC-DF0E2C5204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3441" y="6397413"/>
            <a:ext cx="1197192" cy="41282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2870A37F-FD5A-4C96-A667-E34D75473DDF}"/>
              </a:ext>
            </a:extLst>
          </p:cNvPr>
          <p:cNvSpPr/>
          <p:nvPr/>
        </p:nvSpPr>
        <p:spPr>
          <a:xfrm>
            <a:off x="1693177" y="6390593"/>
            <a:ext cx="61744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b="1" cap="none" spc="0" dirty="0">
                <a:ln w="10160">
                  <a:noFill/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本內容僅供授課使用，禁止提供網路下載、重製或翻印。</a:t>
            </a:r>
          </a:p>
        </p:txBody>
      </p:sp>
    </p:spTree>
    <p:extLst>
      <p:ext uri="{BB962C8B-B14F-4D97-AF65-F5344CB8AC3E}">
        <p14:creationId xmlns:p14="http://schemas.microsoft.com/office/powerpoint/2010/main" val="331126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5A2A6-618F-4A35-B19A-3D7745FA8BBC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123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454DD-B88E-49A1-BB8F-B565459AEC73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5568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A033C-968D-49CE-9D7A-05BFA084E71C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22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0622"/>
            <a:ext cx="8229600" cy="994122"/>
          </a:xfrm>
          <a:noFill/>
        </p:spPr>
        <p:txBody>
          <a:bodyPr/>
          <a:lstStyle/>
          <a:p>
            <a:r>
              <a:rPr lang="zh-TW" altLang="en-US" dirty="0"/>
              <a:t>按一下以編輯母片標題樣式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90000"/>
            </a:schemeClr>
          </a:solidFill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133AC-9924-4AEA-A790-9C85622DB141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932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習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412776"/>
            <a:ext cx="7772400" cy="786011"/>
          </a:xfrm>
        </p:spPr>
        <p:txBody>
          <a:bodyPr anchor="t"/>
          <a:lstStyle>
            <a:lvl1pPr algn="l">
              <a:defRPr sz="4000" b="1" cap="all">
                <a:solidFill>
                  <a:schemeClr val="accent6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348880"/>
            <a:ext cx="7772400" cy="374441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0C65A-641F-45C6-813C-F190A1C75072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936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練習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412776"/>
            <a:ext cx="7772400" cy="786011"/>
          </a:xfrm>
        </p:spPr>
        <p:txBody>
          <a:bodyPr anchor="t"/>
          <a:lstStyle>
            <a:lvl1pPr algn="l">
              <a:defRPr sz="4000" b="1" cap="all">
                <a:solidFill>
                  <a:schemeClr val="accent3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348880"/>
            <a:ext cx="7772400" cy="374441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20C65A-641F-45C6-813C-F190A1C75072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265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40768"/>
            <a:ext cx="4038600" cy="489654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40768"/>
            <a:ext cx="4038600" cy="489654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A5905-22EE-4414-9D4C-8881467DA513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751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CF524-4214-4999-936D-37C1B30270D0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590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ABBF-48C6-4CDB-90E7-F2B58D03FCC7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9603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366B-567C-4F9B-A579-231E2791B958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067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0D92-06C7-4584-A4EC-763E5FCEAF87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283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E4EA4B9-35B9-40E5-95AA-90241BA1F8D5}"/>
              </a:ext>
            </a:extLst>
          </p:cNvPr>
          <p:cNvSpPr/>
          <p:nvPr/>
        </p:nvSpPr>
        <p:spPr>
          <a:xfrm>
            <a:off x="0" y="0"/>
            <a:ext cx="8028384" cy="126876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30622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40768"/>
            <a:ext cx="8229600" cy="501558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66874" y="6381328"/>
            <a:ext cx="13929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8757AB77-AEB6-4E68-A88D-057C614A468F}" type="datetime1">
              <a:rPr lang="en-GB" altLang="zh-TW" smtClean="0"/>
              <a:t>01/06/2020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8132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FFF700D2-071F-440E-A3FF-180D34BA4EC8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D0F328F-BF98-4ECF-A569-D2B5D757F7D0}"/>
              </a:ext>
            </a:extLst>
          </p:cNvPr>
          <p:cNvPicPr>
            <a:picLocks noChangeAspect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6397413"/>
            <a:ext cx="1209675" cy="412825"/>
          </a:xfrm>
          <a:prstGeom prst="rect">
            <a:avLst/>
          </a:prstGeom>
        </p:spPr>
      </p:pic>
      <p:pic>
        <p:nvPicPr>
          <p:cNvPr id="11" name="圖片 10" descr="一張含有 室外, 建築物, 大, 水 的圖片&#10;&#10;自動產生的描述">
            <a:extLst>
              <a:ext uri="{FF2B5EF4-FFF2-40B4-BE49-F238E27FC236}">
                <a16:creationId xmlns:a16="http://schemas.microsoft.com/office/drawing/2014/main" id="{10B2163E-9017-46C6-B86D-E18E6765BB17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514" r="21283"/>
          <a:stretch/>
        </p:blipFill>
        <p:spPr>
          <a:xfrm>
            <a:off x="7956376" y="-7385"/>
            <a:ext cx="1187624" cy="126876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099D5F09-CFE7-4CCD-A0A3-A21C23B092C5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6397413"/>
            <a:ext cx="1209675" cy="41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0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33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b="1" kern="1200" baseline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ts val="3500"/>
        </a:lnSpc>
        <a:spcBef>
          <a:spcPts val="600"/>
        </a:spcBef>
        <a:spcAft>
          <a:spcPts val="600"/>
        </a:spcAft>
        <a:buFont typeface="Wingdings" panose="05000000000000000000" pitchFamily="2" charset="2"/>
        <a:buChar char="Ø"/>
        <a:defRPr sz="2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742950" indent="-285750" algn="l" defTabSz="914400" rtl="0" eaLnBrk="1" latinLnBrk="0" hangingPunct="1">
        <a:lnSpc>
          <a:spcPts val="3500"/>
        </a:lnSpc>
        <a:spcBef>
          <a:spcPts val="600"/>
        </a:spcBef>
        <a:spcAft>
          <a:spcPts val="600"/>
        </a:spcAft>
        <a:buFont typeface="Times New Roman" panose="02020603050405020304" pitchFamily="18" charset="0"/>
        <a:buChar char="‣"/>
        <a:defRPr sz="2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ts val="3500"/>
        </a:lnSpc>
        <a:spcBef>
          <a:spcPts val="600"/>
        </a:spcBef>
        <a:spcAft>
          <a:spcPts val="600"/>
        </a:spcAft>
        <a:buFont typeface="Arial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ts val="3500"/>
        </a:lnSpc>
        <a:spcBef>
          <a:spcPts val="600"/>
        </a:spcBef>
        <a:spcAft>
          <a:spcPts val="600"/>
        </a:spcAft>
        <a:buFont typeface="Arial" pitchFamily="34" charset="0"/>
        <a:buChar char="–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ts val="3500"/>
        </a:lnSpc>
        <a:spcBef>
          <a:spcPts val="600"/>
        </a:spcBef>
        <a:spcAft>
          <a:spcPts val="600"/>
        </a:spcAft>
        <a:buFont typeface="Arial" pitchFamily="34" charset="0"/>
        <a:buChar char="»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&#20363;&#38988;1.1.pdf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38E167-C255-48B7-BDC0-5A0D473CE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9B30F0-252E-4F9E-AAF6-98D20D05F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04362"/>
            <a:ext cx="8229600" cy="3851987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solidFill>
                  <a:prstClr val="black"/>
                </a:solidFill>
              </a:rPr>
              <a:t>本教學投影片係屬教科書著作之延伸，亦受著作權法之保護。</a:t>
            </a:r>
            <a:endParaRPr lang="en-US" altLang="zh-TW" dirty="0">
              <a:solidFill>
                <a:prstClr val="black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solidFill>
                <a:prstClr val="black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solidFill>
                  <a:prstClr val="black"/>
                </a:solidFill>
              </a:rPr>
              <a:t>請依出版社授權使用規範利用本教學資源，非經授權許可不得以影印、拷貝、列印等方法進行重製，亦不得改作、公開展示著作內容，亦請勿對第三人公開傳輸、散布。</a:t>
            </a:r>
            <a:endParaRPr lang="zh-TW" altLang="en-US" dirty="0"/>
          </a:p>
        </p:txBody>
      </p:sp>
      <p:pic>
        <p:nvPicPr>
          <p:cNvPr id="6" name="圖片 4">
            <a:extLst>
              <a:ext uri="{FF2B5EF4-FFF2-40B4-BE49-F238E27FC236}">
                <a16:creationId xmlns:a16="http://schemas.microsoft.com/office/drawing/2014/main" id="{F7F299D7-567D-4752-B1DC-293FF2FDF8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15790"/>
            <a:ext cx="3711633" cy="997527"/>
          </a:xfrm>
          <a:prstGeom prst="rect">
            <a:avLst/>
          </a:prstGeom>
          <a:solidFill>
            <a:schemeClr val="bg1">
              <a:alpha val="9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452168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81A37F-D21E-46E2-B33F-3F5EB260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1.2 </a:t>
            </a:r>
            <a:r>
              <a:rPr lang="zh-TW" altLang="en-US" dirty="0"/>
              <a:t>概念、模型和學說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957A5-4848-499D-BF78-150B4602B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rgbClr val="00B0F0"/>
                </a:solidFill>
              </a:rPr>
              <a:t>物理學是一門基礎科學，它的目標乃是用最單純、最精簡的說法來解釋物理現象。</a:t>
            </a:r>
            <a:endParaRPr lang="en-US" altLang="zh-TW" b="1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概念</a:t>
            </a:r>
          </a:p>
          <a:p>
            <a:r>
              <a:rPr lang="zh-TW" altLang="en-US" b="1" dirty="0">
                <a:solidFill>
                  <a:srgbClr val="C00000"/>
                </a:solidFill>
              </a:rPr>
              <a:t>概念</a:t>
            </a:r>
            <a:r>
              <a:rPr lang="en-US" altLang="zh-TW" dirty="0"/>
              <a:t>(concept)</a:t>
            </a:r>
            <a:r>
              <a:rPr lang="zh-TW" altLang="en-US" dirty="0"/>
              <a:t>乃是指用於分析自然現象的觀念或物理量。例如，抽象的觀念空間及可量度的物理量長度均為概念。</a:t>
            </a:r>
            <a:endParaRPr lang="en-US" altLang="zh-TW" dirty="0"/>
          </a:p>
          <a:p>
            <a:r>
              <a:rPr lang="zh-TW" altLang="en-US" dirty="0"/>
              <a:t>在物理學中，我們使用了長度、質量、時間、加速度、力、能量、溫度及電荷等概念。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3E9A03-A1C1-42EE-AF5D-5BFED26A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B1D007C-1A18-4EE1-832A-9EAF2F640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566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B59B65-A702-4FBE-A8DE-8C68BD51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1.2 </a:t>
            </a:r>
            <a:r>
              <a:rPr lang="zh-TW" altLang="en-US"/>
              <a:t>概念、模型和學說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B29022-23E9-4F46-8038-9F6871B42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定律與原理</a:t>
            </a:r>
          </a:p>
          <a:p>
            <a:r>
              <a:rPr lang="zh-TW" altLang="en-US" dirty="0"/>
              <a:t>物理學家試圖由實驗或理論分析建構物理量間的數學關係，亦即</a:t>
            </a:r>
            <a:r>
              <a:rPr lang="zh-TW" altLang="en-US" b="1" dirty="0">
                <a:solidFill>
                  <a:srgbClr val="C00000"/>
                </a:solidFill>
              </a:rPr>
              <a:t>定律</a:t>
            </a:r>
            <a:r>
              <a:rPr lang="en-US" altLang="zh-TW" dirty="0"/>
              <a:t>(law)</a:t>
            </a:r>
            <a:r>
              <a:rPr lang="zh-TW" altLang="en-US" dirty="0"/>
              <a:t> 。</a:t>
            </a:r>
            <a:endParaRPr lang="en-US" altLang="zh-TW" dirty="0"/>
          </a:p>
          <a:p>
            <a:r>
              <a:rPr lang="zh-TW" altLang="en-US" dirty="0"/>
              <a:t>定律可能侷囿於有限的物理範疇，</a:t>
            </a:r>
            <a:r>
              <a:rPr lang="zh-TW" altLang="en-US" b="1" dirty="0">
                <a:solidFill>
                  <a:srgbClr val="C00000"/>
                </a:solidFill>
              </a:rPr>
              <a:t>原理</a:t>
            </a:r>
            <a:r>
              <a:rPr lang="en-US" altLang="zh-TW" dirty="0"/>
              <a:t>(principle)</a:t>
            </a:r>
            <a:r>
              <a:rPr lang="zh-TW" altLang="en-US" dirty="0"/>
              <a:t>則對自然的運作提出極其廣義的陳述。</a:t>
            </a:r>
            <a:endParaRPr lang="en-US" altLang="zh-TW" dirty="0"/>
          </a:p>
          <a:p>
            <a:r>
              <a:rPr lang="zh-TW" altLang="en-US" dirty="0"/>
              <a:t>有時定律與原理兩詞可交換使用。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A399ECD-0E9C-4EFF-92BF-69744209C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5A06482-9D51-4ED1-A933-AB663032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621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5AAACE-DC81-4237-9BC5-A0E9B04A5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1.2 </a:t>
            </a:r>
            <a:r>
              <a:rPr lang="zh-TW" altLang="en-US" dirty="0"/>
              <a:t>概念、模型和學說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E6DF9B-C658-4B05-9FB9-9368D19EB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模型</a:t>
            </a:r>
          </a:p>
          <a:p>
            <a:r>
              <a:rPr lang="zh-TW" altLang="en-US" b="1" dirty="0">
                <a:solidFill>
                  <a:srgbClr val="C00000"/>
                </a:solidFill>
              </a:rPr>
              <a:t>模型</a:t>
            </a:r>
            <a:r>
              <a:rPr lang="en-US" altLang="zh-TW" dirty="0"/>
              <a:t>(model)</a:t>
            </a:r>
            <a:r>
              <a:rPr lang="zh-TW" altLang="en-US" dirty="0"/>
              <a:t>用於代表或模仿物理系統。</a:t>
            </a:r>
            <a:endParaRPr lang="en-US" altLang="zh-TW" dirty="0"/>
          </a:p>
          <a:p>
            <a:r>
              <a:rPr lang="zh-TW" altLang="en-US" dirty="0"/>
              <a:t>分析系統中發生的現象時，可設想此系統乃依模型建構而成。</a:t>
            </a:r>
            <a:endParaRPr lang="en-US" altLang="zh-TW" dirty="0"/>
          </a:p>
          <a:p>
            <a:r>
              <a:rPr lang="zh-TW" altLang="en-US" dirty="0"/>
              <a:t>為簡化分析，可逕自以模型取代真實的系統。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8589B7A-CC79-41EF-BFA1-EEEC55A5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A3C7392-6DCA-4910-9242-27028C66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810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6A92F1-8CEA-4F55-8BA9-4F3232DDE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1.2 </a:t>
            </a:r>
            <a:r>
              <a:rPr lang="zh-TW" altLang="en-US" dirty="0"/>
              <a:t>概念、模型和學說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E953D8-047F-460B-8402-9D7C3BE5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學說</a:t>
            </a:r>
          </a:p>
          <a:p>
            <a:r>
              <a:rPr lang="zh-TW" altLang="en-US" b="1" dirty="0">
                <a:solidFill>
                  <a:srgbClr val="C00000"/>
                </a:solidFill>
              </a:rPr>
              <a:t>學說</a:t>
            </a:r>
            <a:r>
              <a:rPr lang="en-US" altLang="zh-TW" dirty="0"/>
              <a:t>(</a:t>
            </a:r>
            <a:r>
              <a:rPr lang="zh-TW" altLang="en-US" dirty="0"/>
              <a:t>理論；</a:t>
            </a:r>
            <a:r>
              <a:rPr lang="en-US" altLang="zh-TW" dirty="0"/>
              <a:t>theory)</a:t>
            </a:r>
            <a:r>
              <a:rPr lang="zh-TW" altLang="en-US" dirty="0"/>
              <a:t>綜合了原理、模型及基本假設來演繹出特定的結果或定律。學說組構來自不同領域的資料，或以數學整合各種觀念，而揭露隱含於不同現象中的一致 。</a:t>
            </a:r>
            <a:endParaRPr lang="en-US" altLang="zh-TW" dirty="0"/>
          </a:p>
          <a:p>
            <a:r>
              <a:rPr lang="zh-TW" altLang="en-US" dirty="0"/>
              <a:t>物理學說必須能做精確的定量預測，最後還得靠實驗證明預測結果來支持。即使從未發現不相符的情形，我們也無法確認此學說「絕對」正確。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472C431-7D0D-4B67-886F-9E823D92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5BBDCD-ADF9-4C8C-9457-66CFCFE89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380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60C82A-6FB4-41C5-BA98-652F2017A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5B629A-D498-44D8-9023-0CD1EB3AC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TW" altLang="en-US" b="1" dirty="0">
                <a:solidFill>
                  <a:srgbClr val="00B0F0"/>
                </a:solidFill>
              </a:rPr>
              <a:t>測量值包括數字與單位兩部分。</a:t>
            </a:r>
            <a:endParaRPr lang="en-US" altLang="zh-TW" b="1" dirty="0">
              <a:solidFill>
                <a:srgbClr val="00B0F0"/>
              </a:solidFill>
            </a:endParaRPr>
          </a:p>
          <a:p>
            <a:r>
              <a:rPr lang="zh-TW" altLang="en-US" dirty="0"/>
              <a:t>物理量的數值必須以一定的標準或</a:t>
            </a:r>
            <a:r>
              <a:rPr lang="zh-TW" altLang="en-US" b="1" dirty="0">
                <a:solidFill>
                  <a:srgbClr val="C00000"/>
                </a:solidFill>
              </a:rPr>
              <a:t>單位</a:t>
            </a:r>
            <a:r>
              <a:rPr lang="en-US" altLang="zh-TW" dirty="0"/>
              <a:t>(unit)</a:t>
            </a:r>
            <a:r>
              <a:rPr lang="zh-TW" altLang="en-US" dirty="0"/>
              <a:t>來表示。</a:t>
            </a:r>
            <a:endParaRPr lang="en-US" altLang="zh-TW" dirty="0"/>
          </a:p>
          <a:p>
            <a:r>
              <a:rPr lang="zh-TW" altLang="en-US" b="1" dirty="0">
                <a:solidFill>
                  <a:srgbClr val="00B0F0"/>
                </a:solidFill>
              </a:rPr>
              <a:t>所有物理量都可用三個基本量來表示：長度、質量與時間。</a:t>
            </a:r>
            <a:r>
              <a:rPr lang="zh-TW" altLang="en-US" dirty="0"/>
              <a:t>在</a:t>
            </a:r>
            <a:r>
              <a:rPr lang="zh-TW" altLang="en-US" b="1" dirty="0">
                <a:solidFill>
                  <a:srgbClr val="C00000"/>
                </a:solidFill>
              </a:rPr>
              <a:t>國際標準制</a:t>
            </a:r>
            <a:r>
              <a:rPr lang="en-US" altLang="zh-TW" dirty="0"/>
              <a:t>(</a:t>
            </a:r>
            <a:r>
              <a:rPr lang="en-US" altLang="zh-TW" dirty="0" err="1"/>
              <a:t>Système</a:t>
            </a:r>
            <a:r>
              <a:rPr lang="en-US" altLang="zh-TW" dirty="0"/>
              <a:t> International</a:t>
            </a:r>
            <a:r>
              <a:rPr lang="zh-TW" altLang="en-US" dirty="0"/>
              <a:t>；</a:t>
            </a:r>
            <a:r>
              <a:rPr lang="en-US" altLang="zh-TW" dirty="0"/>
              <a:t>SI </a:t>
            </a:r>
            <a:r>
              <a:rPr lang="zh-TW" altLang="en-US" dirty="0"/>
              <a:t>制</a:t>
            </a:r>
            <a:r>
              <a:rPr lang="en-US" altLang="zh-TW" dirty="0"/>
              <a:t>)</a:t>
            </a:r>
            <a:r>
              <a:rPr lang="zh-TW" altLang="en-US" dirty="0"/>
              <a:t>中這三個基本量是</a:t>
            </a:r>
            <a:r>
              <a:rPr lang="zh-TW" altLang="en-US" b="1" dirty="0">
                <a:solidFill>
                  <a:srgbClr val="C00000"/>
                </a:solidFill>
              </a:rPr>
              <a:t>公尺</a:t>
            </a:r>
            <a:r>
              <a:rPr lang="en-US" altLang="zh-TW" dirty="0"/>
              <a:t>(meter</a:t>
            </a:r>
            <a:r>
              <a:rPr lang="zh-TW" altLang="en-US" dirty="0"/>
              <a:t>；</a:t>
            </a:r>
            <a:r>
              <a:rPr lang="en-US" altLang="zh-TW" dirty="0"/>
              <a:t>m)</a:t>
            </a:r>
            <a:r>
              <a:rPr lang="zh-TW" altLang="en-US" dirty="0"/>
              <a:t>、</a:t>
            </a:r>
            <a:r>
              <a:rPr lang="zh-TW" altLang="en-US" b="1" dirty="0">
                <a:solidFill>
                  <a:srgbClr val="C00000"/>
                </a:solidFill>
              </a:rPr>
              <a:t>仟克</a:t>
            </a:r>
            <a:r>
              <a:rPr lang="en-US" altLang="zh-TW" dirty="0"/>
              <a:t>(kilogram</a:t>
            </a:r>
            <a:r>
              <a:rPr lang="zh-TW" altLang="en-US" dirty="0"/>
              <a:t>；</a:t>
            </a:r>
            <a:r>
              <a:rPr lang="en-US" altLang="zh-TW" dirty="0"/>
              <a:t>kg)</a:t>
            </a:r>
            <a:r>
              <a:rPr lang="zh-TW" altLang="en-US" dirty="0"/>
              <a:t>和</a:t>
            </a:r>
            <a:r>
              <a:rPr lang="zh-TW" altLang="en-US" b="1" dirty="0">
                <a:solidFill>
                  <a:srgbClr val="C00000"/>
                </a:solidFill>
              </a:rPr>
              <a:t>秒</a:t>
            </a:r>
            <a:r>
              <a:rPr lang="en-US" altLang="zh-TW" dirty="0"/>
              <a:t>(s)</a:t>
            </a:r>
            <a:r>
              <a:rPr lang="zh-TW" altLang="en-US" dirty="0"/>
              <a:t>，</a:t>
            </a:r>
            <a:r>
              <a:rPr lang="zh-TW" altLang="en-US" b="1" dirty="0">
                <a:solidFill>
                  <a:srgbClr val="00B0F0"/>
                </a:solidFill>
              </a:rPr>
              <a:t>簡稱為</a:t>
            </a:r>
            <a:r>
              <a:rPr lang="en-US" altLang="zh-TW" b="1" dirty="0" err="1">
                <a:solidFill>
                  <a:srgbClr val="00B0F0"/>
                </a:solidFill>
              </a:rPr>
              <a:t>MKS</a:t>
            </a:r>
            <a:r>
              <a:rPr lang="zh-TW" altLang="en-US" b="1" dirty="0">
                <a:solidFill>
                  <a:srgbClr val="00B0F0"/>
                </a:solidFill>
              </a:rPr>
              <a:t>制</a:t>
            </a:r>
            <a:r>
              <a:rPr lang="zh-TW" altLang="en-US" dirty="0"/>
              <a:t>。另一較小單位為</a:t>
            </a:r>
            <a:r>
              <a:rPr lang="zh-TW" altLang="en-US" b="1" dirty="0">
                <a:solidFill>
                  <a:srgbClr val="C00000"/>
                </a:solidFill>
              </a:rPr>
              <a:t>公分</a:t>
            </a:r>
            <a:r>
              <a:rPr lang="en-US" altLang="zh-TW" dirty="0"/>
              <a:t>(centimeter</a:t>
            </a:r>
            <a:r>
              <a:rPr lang="zh-TW" altLang="en-US" dirty="0"/>
              <a:t>；</a:t>
            </a:r>
            <a:r>
              <a:rPr lang="en-US" altLang="zh-TW" dirty="0"/>
              <a:t>cm)</a:t>
            </a:r>
            <a:r>
              <a:rPr lang="zh-TW" altLang="en-US" dirty="0"/>
              <a:t>、</a:t>
            </a:r>
            <a:r>
              <a:rPr lang="zh-TW" altLang="en-US" b="1" dirty="0">
                <a:solidFill>
                  <a:srgbClr val="C00000"/>
                </a:solidFill>
              </a:rPr>
              <a:t>公克</a:t>
            </a:r>
            <a:r>
              <a:rPr lang="en-US" altLang="zh-TW" dirty="0"/>
              <a:t>(gram</a:t>
            </a:r>
            <a:r>
              <a:rPr lang="zh-TW" altLang="en-US" dirty="0"/>
              <a:t>；</a:t>
            </a:r>
            <a:r>
              <a:rPr lang="en-US" altLang="zh-TW" dirty="0"/>
              <a:t>g)</a:t>
            </a:r>
            <a:r>
              <a:rPr lang="zh-TW" altLang="en-US" dirty="0"/>
              <a:t>、和</a:t>
            </a:r>
            <a:r>
              <a:rPr lang="zh-TW" altLang="en-US" b="1" dirty="0">
                <a:solidFill>
                  <a:srgbClr val="C00000"/>
                </a:solidFill>
              </a:rPr>
              <a:t>秒</a:t>
            </a:r>
            <a:r>
              <a:rPr lang="en-US" altLang="zh-TW" dirty="0"/>
              <a:t>(s)</a:t>
            </a:r>
            <a:r>
              <a:rPr lang="zh-TW" altLang="en-US" dirty="0"/>
              <a:t>，</a:t>
            </a:r>
            <a:r>
              <a:rPr lang="zh-TW" altLang="en-US" b="1" dirty="0">
                <a:solidFill>
                  <a:srgbClr val="00B0F0"/>
                </a:solidFill>
              </a:rPr>
              <a:t>簡稱為</a:t>
            </a:r>
            <a:r>
              <a:rPr lang="en-US" altLang="zh-TW" b="1" dirty="0" err="1">
                <a:solidFill>
                  <a:srgbClr val="00B0F0"/>
                </a:solidFill>
              </a:rPr>
              <a:t>CGS</a:t>
            </a:r>
            <a:r>
              <a:rPr lang="zh-TW" altLang="en-US" b="1" dirty="0">
                <a:solidFill>
                  <a:srgbClr val="00B0F0"/>
                </a:solidFill>
              </a:rPr>
              <a:t>制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為方便起見，又定義了幾個基本單位：溫度用</a:t>
            </a:r>
            <a:r>
              <a:rPr lang="zh-TW" altLang="en-US" b="1" dirty="0">
                <a:solidFill>
                  <a:srgbClr val="C00000"/>
                </a:solidFill>
              </a:rPr>
              <a:t>克爾文</a:t>
            </a:r>
            <a:r>
              <a:rPr lang="en-US" altLang="zh-TW" dirty="0"/>
              <a:t>(Kelvin</a:t>
            </a:r>
            <a:r>
              <a:rPr lang="zh-TW" altLang="en-US" dirty="0"/>
              <a:t>；</a:t>
            </a:r>
            <a:r>
              <a:rPr lang="en-US" altLang="zh-TW" dirty="0"/>
              <a:t>K)</a:t>
            </a:r>
            <a:r>
              <a:rPr lang="zh-TW" altLang="en-US" dirty="0"/>
              <a:t>、電流用</a:t>
            </a:r>
            <a:r>
              <a:rPr lang="zh-TW" altLang="en-US" b="1" dirty="0">
                <a:solidFill>
                  <a:srgbClr val="C00000"/>
                </a:solidFill>
              </a:rPr>
              <a:t>安培</a:t>
            </a:r>
            <a:r>
              <a:rPr lang="en-US" altLang="zh-TW" dirty="0"/>
              <a:t>(ampere</a:t>
            </a:r>
            <a:r>
              <a:rPr lang="zh-TW" altLang="en-US" dirty="0"/>
              <a:t>；</a:t>
            </a:r>
            <a:r>
              <a:rPr lang="en-US" altLang="zh-TW" dirty="0"/>
              <a:t>A)</a:t>
            </a:r>
            <a:r>
              <a:rPr lang="zh-TW" altLang="en-US" dirty="0"/>
              <a:t>，光度用</a:t>
            </a:r>
            <a:r>
              <a:rPr lang="zh-TW" altLang="en-US" b="1" dirty="0">
                <a:solidFill>
                  <a:srgbClr val="C00000"/>
                </a:solidFill>
              </a:rPr>
              <a:t>燭光</a:t>
            </a:r>
            <a:r>
              <a:rPr lang="en-US" altLang="zh-TW" dirty="0"/>
              <a:t>(candela</a:t>
            </a:r>
            <a:r>
              <a:rPr lang="zh-TW" altLang="en-US" dirty="0"/>
              <a:t>；</a:t>
            </a:r>
            <a:r>
              <a:rPr lang="en-US" altLang="zh-TW" dirty="0"/>
              <a:t>cd)</a:t>
            </a:r>
            <a:r>
              <a:rPr lang="zh-TW" altLang="en-US" dirty="0"/>
              <a:t>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99BF6F-0B5A-453F-8494-3C37DC8CB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FDED440-9386-4807-8EAE-80532B116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815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DF6082-5D68-4490-9987-C3B6BE30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6A3B3F-C402-4619-A213-BBC73CBA3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質量</a:t>
            </a:r>
          </a:p>
          <a:p>
            <a:pPr>
              <a:lnSpc>
                <a:spcPts val="3600"/>
              </a:lnSpc>
            </a:pPr>
            <a:r>
              <a:rPr lang="en-US" altLang="zh-TW" dirty="0"/>
              <a:t>SI </a:t>
            </a:r>
            <a:r>
              <a:rPr lang="zh-TW" altLang="en-US" dirty="0"/>
              <a:t>制中的質量單位為仟克</a:t>
            </a:r>
            <a:r>
              <a:rPr lang="en-US" altLang="zh-TW" dirty="0"/>
              <a:t>(kg)</a:t>
            </a:r>
            <a:r>
              <a:rPr lang="zh-TW" altLang="en-US" dirty="0"/>
              <a:t>，</a:t>
            </a:r>
            <a:r>
              <a:rPr lang="en-US" altLang="zh-TW" dirty="0"/>
              <a:t>1 </a:t>
            </a:r>
            <a:r>
              <a:rPr lang="zh-TW" altLang="en-US" dirty="0"/>
              <a:t>仟克原先定義為 </a:t>
            </a:r>
            <a:r>
              <a:rPr lang="en-US" altLang="zh-TW" dirty="0" err="1"/>
              <a:t>4ºC</a:t>
            </a:r>
            <a:r>
              <a:rPr lang="en-US" altLang="zh-TW" dirty="0"/>
              <a:t> </a:t>
            </a:r>
            <a:r>
              <a:rPr lang="zh-TW" altLang="en-US" dirty="0"/>
              <a:t>時一公升水的質量。</a:t>
            </a:r>
            <a:endParaRPr lang="en-US" altLang="zh-TW" dirty="0"/>
          </a:p>
          <a:p>
            <a:pPr>
              <a:lnSpc>
                <a:spcPts val="3600"/>
              </a:lnSpc>
            </a:pPr>
            <a:r>
              <a:rPr lang="zh-TW" altLang="en-US" dirty="0"/>
              <a:t>如今定義為保存在法國賽弗爾</a:t>
            </a:r>
            <a:r>
              <a:rPr lang="en-US" altLang="zh-TW" dirty="0"/>
              <a:t>(</a:t>
            </a:r>
            <a:r>
              <a:rPr lang="en-US" altLang="zh-TW" dirty="0" err="1"/>
              <a:t>Sèvres</a:t>
            </a:r>
            <a:r>
              <a:rPr lang="en-US" altLang="zh-TW" dirty="0"/>
              <a:t>)</a:t>
            </a:r>
            <a:r>
              <a:rPr lang="zh-TW" altLang="en-US" dirty="0"/>
              <a:t>國際度量衡局的一個鉑銥合金圓柱體</a:t>
            </a:r>
            <a:r>
              <a:rPr lang="en-US" altLang="zh-TW" dirty="0"/>
              <a:t>(</a:t>
            </a:r>
            <a:r>
              <a:rPr lang="zh-TW" altLang="en-US" dirty="0"/>
              <a:t>如圖</a:t>
            </a:r>
            <a:r>
              <a:rPr lang="en-US" altLang="zh-TW" dirty="0"/>
              <a:t>1.1)</a:t>
            </a:r>
            <a:r>
              <a:rPr lang="zh-TW" altLang="en-US" dirty="0"/>
              <a:t>的質量。</a:t>
            </a:r>
            <a:endParaRPr lang="en-US" altLang="zh-TW" dirty="0"/>
          </a:p>
          <a:p>
            <a:pPr>
              <a:lnSpc>
                <a:spcPts val="3600"/>
              </a:lnSpc>
            </a:pPr>
            <a:r>
              <a:rPr lang="zh-TW" altLang="en-US" dirty="0"/>
              <a:t>在原子層次中，另定義一個</a:t>
            </a:r>
            <a:r>
              <a:rPr lang="zh-TW" altLang="en-US" b="1" dirty="0">
                <a:solidFill>
                  <a:srgbClr val="C00000"/>
                </a:solidFill>
              </a:rPr>
              <a:t>統一原子質量單位</a:t>
            </a:r>
            <a:r>
              <a:rPr lang="en-US" altLang="zh-TW" dirty="0"/>
              <a:t>(unified atomic mass unit</a:t>
            </a:r>
            <a:r>
              <a:rPr lang="zh-TW" altLang="en-US" dirty="0"/>
              <a:t>；</a:t>
            </a:r>
            <a:r>
              <a:rPr lang="en-US" altLang="zh-TW" dirty="0"/>
              <a:t>u)</a:t>
            </a:r>
            <a:r>
              <a:rPr lang="zh-TW" altLang="en-US" dirty="0"/>
              <a:t>為輔助單位較為方便。</a:t>
            </a:r>
            <a:endParaRPr lang="en-US" altLang="zh-TW" dirty="0"/>
          </a:p>
          <a:p>
            <a:pPr>
              <a:lnSpc>
                <a:spcPts val="3600"/>
              </a:lnSpc>
            </a:pPr>
            <a:r>
              <a:rPr lang="zh-TW" altLang="en-US" dirty="0"/>
              <a:t>一個碳 </a:t>
            </a:r>
            <a:r>
              <a:rPr lang="en-US" altLang="zh-TW" dirty="0"/>
              <a:t>-12 </a:t>
            </a:r>
            <a:r>
              <a:rPr lang="zh-TW" altLang="en-US" dirty="0"/>
              <a:t>原子的質量被定義為 </a:t>
            </a:r>
            <a:r>
              <a:rPr lang="en-US" altLang="zh-TW" dirty="0"/>
              <a:t>12 u</a:t>
            </a:r>
            <a:r>
              <a:rPr lang="zh-TW" altLang="en-US" dirty="0"/>
              <a:t>。兩單位間的關係為：</a:t>
            </a:r>
            <a:r>
              <a:rPr lang="en-US" altLang="zh-TW" dirty="0" err="1"/>
              <a:t>1u</a:t>
            </a:r>
            <a:r>
              <a:rPr lang="en-US" altLang="zh-TW" dirty="0"/>
              <a:t> = 1.66 × 10</a:t>
            </a:r>
            <a:r>
              <a:rPr lang="zh-TW" altLang="en-US" baseline="30000" dirty="0"/>
              <a:t>−</a:t>
            </a:r>
            <a:r>
              <a:rPr lang="en-US" altLang="zh-TW" baseline="30000" dirty="0"/>
              <a:t>27 </a:t>
            </a:r>
            <a:r>
              <a:rPr lang="en-US" altLang="zh-TW" dirty="0"/>
              <a:t>kg</a:t>
            </a:r>
            <a:r>
              <a:rPr lang="zh-TW" altLang="en-US" dirty="0"/>
              <a:t>。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B4A72D9-7F2F-4A63-A0F9-CC0C2C030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57599B-3B74-4C6E-B122-880D5078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32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9E80BA-AF3D-4E3B-A113-43E7CA5B4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0C650A-40AD-4916-A9A7-5AE1D0174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時間</a:t>
            </a:r>
          </a:p>
          <a:p>
            <a:pPr>
              <a:lnSpc>
                <a:spcPts val="3400"/>
              </a:lnSpc>
            </a:pPr>
            <a:r>
              <a:rPr lang="en-US" altLang="zh-TW" dirty="0"/>
              <a:t>SI </a:t>
            </a:r>
            <a:r>
              <a:rPr lang="zh-TW" altLang="en-US" dirty="0"/>
              <a:t>制中的時間單位是秒</a:t>
            </a:r>
            <a:r>
              <a:rPr lang="en-US" altLang="zh-TW" dirty="0"/>
              <a:t>(s)</a:t>
            </a:r>
            <a:r>
              <a:rPr lang="zh-TW" altLang="en-US" dirty="0"/>
              <a:t>，原先定義為一平均太陽日的 </a:t>
            </a:r>
            <a:r>
              <a:rPr lang="en-US" altLang="zh-TW" dirty="0"/>
              <a:t>1/86,400(</a:t>
            </a:r>
            <a:r>
              <a:rPr lang="zh-TW" altLang="en-US" dirty="0"/>
              <a:t>太陽日是指相鄰兩天內，太陽上升到最高點的相隔時間，但因季節差異與隨機變動，而取一年內的平均值</a:t>
            </a:r>
            <a:r>
              <a:rPr lang="en-US" altLang="zh-TW" dirty="0"/>
              <a:t>)</a:t>
            </a:r>
            <a:r>
              <a:rPr lang="zh-TW" altLang="en-US" dirty="0"/>
              <a:t>。由於地球自轉速率逐漸減慢，平均太陽日定為 </a:t>
            </a:r>
            <a:r>
              <a:rPr lang="en-US" altLang="zh-TW" dirty="0"/>
              <a:t>1900 </a:t>
            </a:r>
            <a:r>
              <a:rPr lang="zh-TW" altLang="en-US" dirty="0"/>
              <a:t>年的數值。</a:t>
            </a:r>
            <a:endParaRPr lang="en-US" altLang="zh-TW" dirty="0"/>
          </a:p>
          <a:p>
            <a:pPr>
              <a:lnSpc>
                <a:spcPts val="3400"/>
              </a:lnSpc>
            </a:pPr>
            <a:r>
              <a:rPr lang="en-US" altLang="zh-TW" dirty="0"/>
              <a:t>1967</a:t>
            </a:r>
            <a:r>
              <a:rPr lang="zh-TW" altLang="en-US" dirty="0"/>
              <a:t>年就依銫</a:t>
            </a:r>
            <a:r>
              <a:rPr lang="en-US" altLang="zh-TW" dirty="0"/>
              <a:t>-133 </a:t>
            </a:r>
            <a:r>
              <a:rPr lang="zh-TW" altLang="en-US" dirty="0"/>
              <a:t>原子的一個特定輻射重新定義秒。此輻射在</a:t>
            </a:r>
            <a:r>
              <a:rPr lang="en-US" altLang="zh-TW" dirty="0"/>
              <a:t>1 </a:t>
            </a:r>
            <a:r>
              <a:rPr lang="zh-TW" altLang="en-US" dirty="0"/>
              <a:t>秒內振盪 </a:t>
            </a:r>
            <a:r>
              <a:rPr lang="en-US" altLang="zh-TW" dirty="0"/>
              <a:t>9,162,631,770 </a:t>
            </a:r>
            <a:r>
              <a:rPr lang="zh-TW" altLang="en-US" dirty="0"/>
              <a:t>次。銫原子鐘如圖 </a:t>
            </a:r>
            <a:r>
              <a:rPr lang="en-US" altLang="zh-TW" dirty="0"/>
              <a:t>1.2 </a:t>
            </a:r>
            <a:r>
              <a:rPr lang="zh-TW" altLang="en-US" dirty="0"/>
              <a:t>所示，它極為穩定，在 </a:t>
            </a:r>
            <a:r>
              <a:rPr lang="en-US" altLang="zh-TW" dirty="0"/>
              <a:t>30,000 </a:t>
            </a:r>
            <a:r>
              <a:rPr lang="zh-TW" altLang="en-US" dirty="0"/>
              <a:t>年內誤差不到 </a:t>
            </a:r>
            <a:r>
              <a:rPr lang="en-US" altLang="zh-TW" dirty="0"/>
              <a:t>1 </a:t>
            </a:r>
            <a:r>
              <a:rPr lang="zh-TW" altLang="en-US" dirty="0"/>
              <a:t>秒。依次的時間單位有分、小時、日、年及世紀。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9085C11-6DD6-4562-91F2-C67C08164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47D6FD-8287-4E9A-B636-9B9592502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596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DEC51-05BA-4AF9-B842-76DBA59FE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BD83710-F217-4C9E-8150-97A4513A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84381C0-1A6E-477C-85D2-8F07141F7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17</a:t>
            </a:fld>
            <a:endParaRPr lang="en-GB"/>
          </a:p>
        </p:txBody>
      </p:sp>
      <p:pic>
        <p:nvPicPr>
          <p:cNvPr id="6" name="內容版面配置區 12">
            <a:extLst>
              <a:ext uri="{FF2B5EF4-FFF2-40B4-BE49-F238E27FC236}">
                <a16:creationId xmlns:a16="http://schemas.microsoft.com/office/drawing/2014/main" id="{C3E54FFD-FCBA-44BF-BD81-82C78EF7E3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1562" y="1341438"/>
            <a:ext cx="7020876" cy="501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11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1AEB28B6-D8A4-4078-BBC3-44990A39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DDE78CC6-9719-420D-A0FD-0D13E1F5A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40768"/>
            <a:ext cx="4834880" cy="489654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長度</a:t>
            </a:r>
          </a:p>
          <a:p>
            <a:pPr>
              <a:lnSpc>
                <a:spcPts val="3800"/>
              </a:lnSpc>
            </a:pPr>
            <a:r>
              <a:rPr lang="en-US" altLang="zh-TW" dirty="0"/>
              <a:t>SI </a:t>
            </a:r>
            <a:r>
              <a:rPr lang="zh-TW" altLang="en-US" dirty="0"/>
              <a:t>制中的長度單位是公尺</a:t>
            </a:r>
            <a:r>
              <a:rPr lang="en-US" altLang="zh-TW" dirty="0"/>
              <a:t>(m)</a:t>
            </a:r>
            <a:r>
              <a:rPr lang="zh-TW" altLang="en-US" dirty="0"/>
              <a:t>。</a:t>
            </a:r>
            <a:endParaRPr lang="en-US" altLang="zh-TW" dirty="0"/>
          </a:p>
          <a:p>
            <a:pPr>
              <a:lnSpc>
                <a:spcPts val="3800"/>
              </a:lnSpc>
            </a:pPr>
            <a:r>
              <a:rPr lang="zh-TW" altLang="en-US" dirty="0"/>
              <a:t>原先</a:t>
            </a:r>
            <a:r>
              <a:rPr lang="en-US" altLang="zh-TW" dirty="0"/>
              <a:t>(</a:t>
            </a:r>
            <a:r>
              <a:rPr lang="zh-TW" altLang="en-US" dirty="0"/>
              <a:t>十八世紀</a:t>
            </a:r>
            <a:r>
              <a:rPr lang="en-US" altLang="zh-TW" dirty="0"/>
              <a:t>)</a:t>
            </a:r>
            <a:r>
              <a:rPr lang="zh-TW" altLang="en-US" dirty="0"/>
              <a:t>定義公尺為赤道至北極間距離的千萬分之一</a:t>
            </a:r>
            <a:r>
              <a:rPr lang="en-US" altLang="zh-TW" dirty="0"/>
              <a:t>(10</a:t>
            </a:r>
            <a:r>
              <a:rPr lang="zh-TW" altLang="en-US" baseline="30000" dirty="0"/>
              <a:t>−</a:t>
            </a:r>
            <a:r>
              <a:rPr lang="en-US" altLang="zh-TW" baseline="30000" dirty="0"/>
              <a:t>7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r>
              <a:rPr lang="en-US" altLang="zh-TW" dirty="0"/>
              <a:t>1960 </a:t>
            </a:r>
            <a:r>
              <a:rPr lang="zh-TW" altLang="en-US" dirty="0"/>
              <a:t>年重定公尺定義為：在法國賽弗爾的一支鉑銥合金棒上的兩條刻痕間之距離</a:t>
            </a:r>
            <a:r>
              <a:rPr lang="en-US" altLang="zh-TW" dirty="0"/>
              <a:t>(</a:t>
            </a:r>
            <a:r>
              <a:rPr lang="zh-TW" altLang="en-US" dirty="0"/>
              <a:t>如圖 </a:t>
            </a:r>
            <a:r>
              <a:rPr lang="en-US" altLang="zh-TW" dirty="0"/>
              <a:t>1.3)</a:t>
            </a:r>
            <a:r>
              <a:rPr lang="zh-TW" altLang="en-US" dirty="0"/>
              <a:t>。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4E2A440-F408-4DA8-B86C-B614DFF940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92322" y="1439031"/>
            <a:ext cx="3194478" cy="3718162"/>
          </a:xfrm>
          <a:prstGeom prst="rect">
            <a:avLst/>
          </a:prstGeom>
        </p:spPr>
      </p:pic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F94208F-7E34-4490-912A-23FBB13E9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7041CB5-F5F1-41D6-9896-AE2C68A28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64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9401D59C-8966-401F-BF89-030729954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28476518-0DAB-400A-BF0F-C37E9F01E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為使測量更精確，在 </a:t>
            </a:r>
            <a:r>
              <a:rPr lang="en-US" altLang="zh-TW" dirty="0"/>
              <a:t>1960 </a:t>
            </a:r>
            <a:r>
              <a:rPr lang="zh-TW" altLang="en-US" dirty="0"/>
              <a:t>年就精確量度標準公尺，而以氪 </a:t>
            </a:r>
            <a:r>
              <a:rPr lang="en-US" altLang="zh-TW" dirty="0"/>
              <a:t>-86 </a:t>
            </a:r>
            <a:r>
              <a:rPr lang="zh-TW" altLang="en-US" dirty="0"/>
              <a:t>的橘色輻射線波長的倍數來表示。之後就定義公尺為此輻射線波長的 </a:t>
            </a:r>
            <a:r>
              <a:rPr lang="en-US" altLang="zh-TW" dirty="0"/>
              <a:t>1,650,763.73 </a:t>
            </a:r>
            <a:r>
              <a:rPr lang="zh-TW" altLang="en-US" dirty="0"/>
              <a:t>倍。</a:t>
            </a:r>
            <a:endParaRPr lang="en-US" altLang="zh-TW" dirty="0"/>
          </a:p>
          <a:p>
            <a:r>
              <a:rPr lang="en-US" altLang="zh-TW" dirty="0"/>
              <a:t>1983</a:t>
            </a:r>
            <a:r>
              <a:rPr lang="zh-TW" altLang="en-US" dirty="0"/>
              <a:t>年再重新定義公尺為光在 </a:t>
            </a:r>
            <a:r>
              <a:rPr lang="en-US" altLang="zh-TW" dirty="0"/>
              <a:t>1/299,792,458 </a:t>
            </a:r>
            <a:r>
              <a:rPr lang="zh-TW" altLang="en-US" dirty="0"/>
              <a:t>秒內在真空中所走的距離，這項長度標準建立在正確的「秒」定義上，有效地定義真空中的光速恰為</a:t>
            </a:r>
            <a:r>
              <a:rPr lang="en-US" altLang="zh-TW" dirty="0"/>
              <a:t>299,792,458 m/s</a:t>
            </a:r>
            <a:r>
              <a:rPr lang="zh-TW" altLang="en-US" dirty="0"/>
              <a:t>。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1A291CB-C3D7-49F5-92E0-E8888F5E0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F3A5910-A823-4172-BAF1-F087C8243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604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Times New Roman" panose="02020603050405020304" pitchFamily="18" charset="0"/>
              </a:rPr>
              <a:t>普通物理學</a:t>
            </a:r>
            <a:r>
              <a:rPr lang="en-US" altLang="zh-TW" dirty="0">
                <a:latin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</a:rPr>
              <a:t>第三版</a:t>
            </a:r>
            <a:r>
              <a:rPr lang="en-US" altLang="zh-TW" dirty="0">
                <a:latin typeface="Times New Roman" panose="02020603050405020304" pitchFamily="18" charset="0"/>
              </a:rPr>
              <a:t>)</a:t>
            </a:r>
            <a:br>
              <a:rPr lang="en-US" altLang="zh-TW" dirty="0">
                <a:latin typeface="Times New Roman" panose="02020603050405020304" pitchFamily="18" charset="0"/>
              </a:rPr>
            </a:br>
            <a:r>
              <a:rPr lang="zh-TW" altLang="en-US" sz="3600" dirty="0">
                <a:latin typeface="Times New Roman" panose="02020603050405020304" pitchFamily="18" charset="0"/>
              </a:rPr>
              <a:t>原著：</a:t>
            </a:r>
            <a:r>
              <a:rPr lang="en-US" altLang="zh-TW" sz="3600" dirty="0">
                <a:latin typeface="Times New Roman" panose="02020603050405020304" pitchFamily="18" charset="0"/>
              </a:rPr>
              <a:t>Harris Benson</a:t>
            </a:r>
            <a:endParaRPr lang="zh-TW" altLang="en-US" dirty="0">
              <a:latin typeface="Times New Roman" panose="02020603050405020304" pitchFamily="18" charset="0"/>
            </a:endParaRPr>
          </a:p>
        </p:txBody>
      </p:sp>
      <p:sp>
        <p:nvSpPr>
          <p:cNvPr id="8195" name="副標題 2"/>
          <p:cNvSpPr>
            <a:spLocks noGrp="1"/>
          </p:cNvSpPr>
          <p:nvPr>
            <p:ph type="subTitle" idx="1"/>
          </p:nvPr>
        </p:nvSpPr>
        <p:spPr>
          <a:xfrm>
            <a:off x="1371600" y="3687167"/>
            <a:ext cx="6400800" cy="1758057"/>
          </a:xfrm>
        </p:spPr>
        <p:txBody>
          <a:bodyPr>
            <a:normAutofit fontScale="85000" lnSpcReduction="20000"/>
          </a:bodyPr>
          <a:lstStyle/>
          <a:p>
            <a:pPr marL="1163638" indent="-1163638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ea typeface="標楷體" panose="03000509000000000000" pitchFamily="65" charset="-120"/>
              </a:rPr>
              <a:t>譯者：蔡政男、林燈河、陳國昭、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1163638" indent="-1163638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ea typeface="標楷體" panose="03000509000000000000" pitchFamily="65" charset="-120"/>
              </a:rPr>
              <a:t>　　　朱達勇、谷天心、徐植蔚、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1163638" indent="-1163638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ea typeface="標楷體" panose="03000509000000000000" pitchFamily="65" charset="-120"/>
              </a:rPr>
              <a:t>　　　鄭宜男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>
            <a:extLst>
              <a:ext uri="{FF2B5EF4-FFF2-40B4-BE49-F238E27FC236}">
                <a16:creationId xmlns:a16="http://schemas.microsoft.com/office/drawing/2014/main" id="{64807A22-3C4C-4FB9-8CD7-0E627B102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330B94-ECD5-4508-8666-3FBCC874C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導出單位</a:t>
            </a:r>
          </a:p>
          <a:p>
            <a:r>
              <a:rPr lang="zh-TW" altLang="en-US" b="1" dirty="0">
                <a:solidFill>
                  <a:srgbClr val="00B0F0"/>
                </a:solidFill>
              </a:rPr>
              <a:t>除了長度、質量和時間以外，其他物理量的單位都是這些基本單位的組合，我們稱之為導出單位。</a:t>
            </a:r>
            <a:endParaRPr lang="en-US" altLang="zh-TW" b="1" dirty="0">
              <a:solidFill>
                <a:srgbClr val="00B0F0"/>
              </a:solidFill>
            </a:endParaRPr>
          </a:p>
          <a:p>
            <a:r>
              <a:rPr lang="zh-TW" altLang="en-US" dirty="0"/>
              <a:t>有時賦予導出量特殊的名稱來紀念某個人。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B7A43C-19E3-41F0-A357-773528888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C4E1D1E-117A-4B14-8D50-BBC13C61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124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32B44A-79FC-4A32-9F80-7B9E0DF6A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1.3 </a:t>
            </a:r>
            <a:r>
              <a:rPr lang="zh-TW" altLang="en-US" dirty="0"/>
              <a:t>單位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F81B10-B41B-4B8F-B022-BBE726516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單位的換算</a:t>
            </a:r>
          </a:p>
          <a:p>
            <a:r>
              <a:rPr lang="zh-TW" altLang="en-US" dirty="0"/>
              <a:t>我們常需轉換物理量的單位。假設將哩</a:t>
            </a:r>
            <a:r>
              <a:rPr lang="en-US" altLang="zh-TW" dirty="0"/>
              <a:t>/ </a:t>
            </a:r>
            <a:r>
              <a:rPr lang="zh-TW" altLang="en-US" dirty="0"/>
              <a:t>小時</a:t>
            </a:r>
            <a:r>
              <a:rPr lang="en-US" altLang="zh-TW" dirty="0"/>
              <a:t>(mi/</a:t>
            </a:r>
            <a:r>
              <a:rPr lang="en-US" altLang="zh-TW" dirty="0" err="1"/>
              <a:t>hr</a:t>
            </a:r>
            <a:r>
              <a:rPr lang="en-US" altLang="zh-TW" dirty="0"/>
              <a:t>)</a:t>
            </a:r>
            <a:r>
              <a:rPr lang="zh-TW" altLang="en-US" dirty="0"/>
              <a:t>轉換成公尺</a:t>
            </a:r>
            <a:r>
              <a:rPr lang="en-US" altLang="zh-TW" dirty="0"/>
              <a:t>/ </a:t>
            </a:r>
            <a:r>
              <a:rPr lang="zh-TW" altLang="en-US" dirty="0"/>
              <a:t>秒</a:t>
            </a:r>
            <a:r>
              <a:rPr lang="en-US" altLang="zh-TW" dirty="0"/>
              <a:t>(m/s)</a:t>
            </a:r>
            <a:r>
              <a:rPr lang="zh-TW" altLang="en-US" dirty="0"/>
              <a:t>，因已知 </a:t>
            </a:r>
            <a:r>
              <a:rPr lang="en-US" altLang="zh-TW" dirty="0"/>
              <a:t>1 </a:t>
            </a:r>
            <a:r>
              <a:rPr lang="zh-TW" altLang="en-US" dirty="0"/>
              <a:t>哩</a:t>
            </a:r>
            <a:r>
              <a:rPr lang="en-US" altLang="zh-TW" dirty="0"/>
              <a:t>(mi) = 1.6 </a:t>
            </a:r>
            <a:r>
              <a:rPr lang="zh-TW" altLang="en-US" dirty="0"/>
              <a:t>公里</a:t>
            </a:r>
            <a:r>
              <a:rPr lang="en-US" altLang="zh-TW" dirty="0"/>
              <a:t>(km)</a:t>
            </a:r>
            <a:r>
              <a:rPr lang="zh-TW" altLang="en-US" dirty="0"/>
              <a:t>。這個關係獲得一個：</a:t>
            </a:r>
            <a:r>
              <a:rPr lang="en-US" altLang="zh-TW" dirty="0"/>
              <a:t>(1.6 km)/(1 mi)</a:t>
            </a:r>
            <a:r>
              <a:rPr lang="zh-TW" altLang="en-US" dirty="0"/>
              <a:t>的轉換因數。</a:t>
            </a:r>
            <a:endParaRPr lang="en-US" altLang="zh-TW" dirty="0"/>
          </a:p>
          <a:p>
            <a:r>
              <a:rPr lang="zh-TW" altLang="en-US" dirty="0"/>
              <a:t>適當運用此轉換因數，可刪除不必要的單位，而得到新的單位，例如：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D08E370-A800-4229-8A06-F91D777C9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03F3B83-C56F-49D2-ADA1-75C36725E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21</a:t>
            </a:fld>
            <a:endParaRPr lang="en-GB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225EDB0-5A84-445B-8786-0ACDF8DEA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741" y="4887342"/>
            <a:ext cx="6426518" cy="77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3573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01ADFD-9109-4AFB-9814-AE386A572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1.4 </a:t>
            </a:r>
            <a:r>
              <a:rPr lang="zh-TW" altLang="en-US" dirty="0"/>
              <a:t>十乘冪符號和有效數字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159BAC-B5E5-4345-A21E-BE9DC6A6D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3600"/>
              </a:lnSpc>
            </a:pPr>
            <a:r>
              <a:rPr lang="zh-TW" altLang="en-US" dirty="0"/>
              <a:t>非常大或非常小的數值應該以十乘冪符號來表示。所以原子大小可表為 </a:t>
            </a:r>
            <a:r>
              <a:rPr lang="en-US" altLang="zh-TW" dirty="0"/>
              <a:t>2 × 10</a:t>
            </a:r>
            <a:r>
              <a:rPr lang="zh-TW" altLang="en-US" baseline="30000" dirty="0"/>
              <a:t>−</a:t>
            </a:r>
            <a:r>
              <a:rPr lang="en-US" altLang="zh-TW" baseline="30000" dirty="0"/>
              <a:t>10 </a:t>
            </a:r>
            <a:r>
              <a:rPr lang="en-US" altLang="zh-TW" dirty="0"/>
              <a:t>m</a:t>
            </a:r>
            <a:r>
              <a:rPr lang="zh-TW" altLang="en-US" dirty="0"/>
              <a:t>，而原子核大小可表為 </a:t>
            </a:r>
            <a:r>
              <a:rPr lang="en-US" altLang="zh-TW" dirty="0"/>
              <a:t>5 × 10</a:t>
            </a:r>
            <a:r>
              <a:rPr lang="zh-TW" altLang="en-US" baseline="30000" dirty="0"/>
              <a:t>−</a:t>
            </a:r>
            <a:r>
              <a:rPr lang="en-US" altLang="zh-TW" baseline="30000" dirty="0"/>
              <a:t>15 </a:t>
            </a:r>
            <a:r>
              <a:rPr lang="en-US" altLang="zh-TW" dirty="0"/>
              <a:t>m</a:t>
            </a:r>
            <a:r>
              <a:rPr lang="zh-TW" altLang="en-US" dirty="0"/>
              <a:t>，則其大小之比就可表為</a:t>
            </a:r>
            <a:endParaRPr lang="en-US" altLang="zh-TW" dirty="0"/>
          </a:p>
          <a:p>
            <a:pPr>
              <a:lnSpc>
                <a:spcPts val="3600"/>
              </a:lnSpc>
            </a:pPr>
            <a:endParaRPr lang="en-US" altLang="zh-TW" dirty="0"/>
          </a:p>
          <a:p>
            <a:pPr>
              <a:lnSpc>
                <a:spcPts val="3600"/>
              </a:lnSpc>
            </a:pPr>
            <a:endParaRPr lang="en-US" altLang="zh-TW" dirty="0"/>
          </a:p>
          <a:p>
            <a:pPr>
              <a:lnSpc>
                <a:spcPts val="3600"/>
              </a:lnSpc>
            </a:pPr>
            <a:r>
              <a:rPr lang="zh-TW" altLang="en-US" dirty="0"/>
              <a:t>在單位前加上一英文字以代表十乘冪是相當方便的。例如：</a:t>
            </a:r>
            <a:r>
              <a:rPr lang="en-US" altLang="zh-TW" dirty="0"/>
              <a:t> kilo </a:t>
            </a:r>
            <a:r>
              <a:rPr lang="zh-TW" altLang="en-US" dirty="0"/>
              <a:t>代表千，所以 </a:t>
            </a:r>
            <a:r>
              <a:rPr lang="en-US" altLang="zh-TW" dirty="0"/>
              <a:t>2.36 </a:t>
            </a:r>
            <a:r>
              <a:rPr lang="en-US" altLang="zh-TW" dirty="0" err="1"/>
              <a:t>kN</a:t>
            </a:r>
            <a:r>
              <a:rPr lang="en-US" altLang="zh-TW" dirty="0"/>
              <a:t> = 2.36 × 10</a:t>
            </a:r>
            <a:r>
              <a:rPr lang="en-US" altLang="zh-TW" baseline="30000" dirty="0"/>
              <a:t>3</a:t>
            </a:r>
            <a:r>
              <a:rPr lang="en-US" altLang="zh-TW" dirty="0"/>
              <a:t> N</a:t>
            </a:r>
            <a:r>
              <a:rPr lang="zh-TW" altLang="en-US" dirty="0"/>
              <a:t>，</a:t>
            </a:r>
            <a:r>
              <a:rPr lang="en-US" altLang="zh-TW" dirty="0"/>
              <a:t>milli </a:t>
            </a:r>
            <a:r>
              <a:rPr lang="zh-TW" altLang="en-US" dirty="0"/>
              <a:t>代表千分之一，所以 </a:t>
            </a:r>
            <a:r>
              <a:rPr lang="en-US" altLang="zh-TW" dirty="0"/>
              <a:t>6.4 </a:t>
            </a:r>
            <a:r>
              <a:rPr lang="en-US" altLang="zh-TW" dirty="0" err="1"/>
              <a:t>ms</a:t>
            </a:r>
            <a:r>
              <a:rPr lang="en-US" altLang="zh-TW" dirty="0"/>
              <a:t> = 6.4 × 10</a:t>
            </a:r>
            <a:r>
              <a:rPr lang="en-US" altLang="zh-TW" baseline="30000" dirty="0"/>
              <a:t>−3 </a:t>
            </a:r>
            <a:r>
              <a:rPr lang="en-US" altLang="zh-TW" dirty="0"/>
              <a:t>s</a:t>
            </a:r>
            <a:r>
              <a:rPr lang="zh-TW" altLang="en-US" dirty="0"/>
              <a:t>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DB0E1C0-0EC1-4934-B556-98AD332C3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725240C-1A10-4F4D-8C11-AE3BF246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22</a:t>
            </a:fld>
            <a:endParaRPr lang="en-GB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C1528F5-09DA-4DD7-84F2-532A1841C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3069907"/>
            <a:ext cx="3801428" cy="7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18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170EDF-F4A4-4532-B1A0-2138B36E8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1.4 </a:t>
            </a:r>
            <a:r>
              <a:rPr lang="zh-TW" altLang="en-US" dirty="0"/>
              <a:t>十乘冪符號和有效數字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AE4390-6D31-4EC8-8936-6074882AF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4000"/>
              </a:lnSpc>
            </a:pPr>
            <a:r>
              <a:rPr lang="zh-TW" altLang="en-US" b="1" dirty="0">
                <a:solidFill>
                  <a:srgbClr val="00B0F0"/>
                </a:solidFill>
              </a:rPr>
              <a:t>有效數字為準確值加一位估計值。</a:t>
            </a:r>
            <a:r>
              <a:rPr lang="zh-TW" altLang="en-US" dirty="0"/>
              <a:t>所以我們說 </a:t>
            </a:r>
            <a:r>
              <a:rPr lang="en-US" altLang="zh-TW" dirty="0"/>
              <a:t>15.6 m </a:t>
            </a:r>
            <a:r>
              <a:rPr lang="zh-TW" altLang="en-US" dirty="0"/>
              <a:t>有三位</a:t>
            </a:r>
            <a:r>
              <a:rPr lang="zh-TW" altLang="en-US" b="1" dirty="0">
                <a:solidFill>
                  <a:srgbClr val="C00000"/>
                </a:solidFill>
              </a:rPr>
              <a:t>有效數字</a:t>
            </a:r>
            <a:r>
              <a:rPr lang="en-US" altLang="zh-TW" dirty="0"/>
              <a:t>(significant figures)</a:t>
            </a:r>
            <a:r>
              <a:rPr lang="zh-TW" altLang="en-US" dirty="0"/>
              <a:t>，但末位數「</a:t>
            </a:r>
            <a:r>
              <a:rPr lang="en-US" altLang="zh-TW" dirty="0"/>
              <a:t>6</a:t>
            </a:r>
            <a:r>
              <a:rPr lang="zh-TW" altLang="en-US" dirty="0"/>
              <a:t>」也許並不確定。</a:t>
            </a:r>
            <a:endParaRPr lang="en-US" altLang="zh-TW" dirty="0"/>
          </a:p>
          <a:p>
            <a:pPr>
              <a:lnSpc>
                <a:spcPts val="4000"/>
              </a:lnSpc>
            </a:pPr>
            <a:r>
              <a:rPr lang="zh-TW" altLang="en-US" dirty="0"/>
              <a:t>表示十乘冪的零不採記為有效位數，但位於末位的零則要採記。例如 </a:t>
            </a:r>
            <a:r>
              <a:rPr lang="en-US" altLang="zh-TW" dirty="0"/>
              <a:t>0.002560 </a:t>
            </a:r>
            <a:r>
              <a:rPr lang="zh-TW" altLang="en-US" dirty="0"/>
              <a:t>有四位有效數字，</a:t>
            </a:r>
            <a:r>
              <a:rPr lang="en-US" altLang="zh-TW" dirty="0"/>
              <a:t>12,000 </a:t>
            </a:r>
            <a:r>
              <a:rPr lang="zh-TW" altLang="en-US" dirty="0"/>
              <a:t>的有效位數不太確定，但 </a:t>
            </a:r>
            <a:r>
              <a:rPr lang="en-US" altLang="zh-TW" dirty="0"/>
              <a:t>12,000.0 </a:t>
            </a:r>
            <a:r>
              <a:rPr lang="zh-TW" altLang="en-US" dirty="0"/>
              <a:t>則可確定有六位有效數字。十乘冪符號可在此派上用場。因此 </a:t>
            </a:r>
            <a:r>
              <a:rPr lang="en-US" altLang="zh-TW" dirty="0"/>
              <a:t>1.2 × 10</a:t>
            </a:r>
            <a:r>
              <a:rPr lang="en-US" altLang="zh-TW" baseline="30000" dirty="0"/>
              <a:t>4</a:t>
            </a:r>
            <a:r>
              <a:rPr lang="en-US" altLang="zh-TW" dirty="0"/>
              <a:t> </a:t>
            </a:r>
            <a:r>
              <a:rPr lang="zh-TW" altLang="en-US" dirty="0"/>
              <a:t>有兩位有效數字，而 </a:t>
            </a:r>
            <a:r>
              <a:rPr lang="en-US" altLang="zh-TW" dirty="0"/>
              <a:t>1.200 × 10</a:t>
            </a:r>
            <a:r>
              <a:rPr lang="en-US" altLang="zh-TW" baseline="30000" dirty="0"/>
              <a:t>4</a:t>
            </a:r>
            <a:r>
              <a:rPr lang="en-US" altLang="zh-TW" dirty="0"/>
              <a:t> </a:t>
            </a:r>
            <a:r>
              <a:rPr lang="zh-TW" altLang="en-US" dirty="0"/>
              <a:t>則有四位有效數字。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7EAE20C-CF36-4756-9CB9-FC9A003CA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458C3E7-55C1-475C-86B1-FB4A78C05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00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116C7C-FA4B-4DED-9949-CE8F10674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1.4 </a:t>
            </a:r>
            <a:r>
              <a:rPr lang="zh-TW" altLang="en-US"/>
              <a:t>十乘冪符號和有效數字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F636ED-83AE-4358-90D7-8A22A0363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4000"/>
              </a:lnSpc>
            </a:pPr>
            <a:r>
              <a:rPr lang="zh-TW" altLang="en-US" dirty="0"/>
              <a:t>在相乘或相除時，最後結果的有效位數必須與原運算值中有效位數最少者相同。例如：</a:t>
            </a:r>
            <a:endParaRPr lang="en-US" altLang="zh-TW" dirty="0"/>
          </a:p>
          <a:p>
            <a:pPr>
              <a:lnSpc>
                <a:spcPts val="4000"/>
              </a:lnSpc>
            </a:pPr>
            <a:endParaRPr lang="en-US" altLang="zh-TW" dirty="0"/>
          </a:p>
          <a:p>
            <a:pPr>
              <a:lnSpc>
                <a:spcPts val="4000"/>
              </a:lnSpc>
            </a:pPr>
            <a:endParaRPr lang="en-US" altLang="zh-TW" dirty="0"/>
          </a:p>
          <a:p>
            <a:pPr>
              <a:lnSpc>
                <a:spcPts val="4000"/>
              </a:lnSpc>
            </a:pPr>
            <a:r>
              <a:rPr lang="zh-TW" altLang="en-US" dirty="0"/>
              <a:t>雖然在運算過程中可保留較多的有效位數，但所提出的最後答案和 </a:t>
            </a:r>
            <a:r>
              <a:rPr lang="en-US" altLang="zh-TW" dirty="0"/>
              <a:t>2.6 </a:t>
            </a:r>
            <a:r>
              <a:rPr lang="zh-TW" altLang="en-US" dirty="0"/>
              <a:t>一樣只能有兩位有效數字。</a:t>
            </a:r>
            <a:endParaRPr lang="en-US" altLang="zh-TW" dirty="0"/>
          </a:p>
          <a:p>
            <a:pPr>
              <a:lnSpc>
                <a:spcPts val="4000"/>
              </a:lnSpc>
            </a:pPr>
            <a:r>
              <a:rPr lang="zh-TW" altLang="en-US" dirty="0"/>
              <a:t>加減運算中，應只保留與小數點後位數最少者相同的小數位數。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9D9DC1-F21D-459E-AED7-A98D24090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4BF7738-31E8-40B8-9925-780341C91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24</a:t>
            </a:fld>
            <a:endParaRPr lang="en-GB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EF243BB-AC76-48D8-82D2-ECE30719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824" y="2564904"/>
            <a:ext cx="3572351" cy="68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98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90A312-4659-4BAE-BB36-D6806767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1.4 </a:t>
            </a:r>
            <a:r>
              <a:rPr lang="zh-TW" altLang="en-US" dirty="0"/>
              <a:t>十乘冪符號和有效數字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6D387A-F9C2-4622-96AD-9358C76D0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sz="3200" b="1" dirty="0">
                <a:solidFill>
                  <a:schemeClr val="accent6"/>
                </a:solidFill>
              </a:rPr>
              <a:t>百分誤差及準確度</a:t>
            </a:r>
            <a:endParaRPr lang="en-US" altLang="zh-TW" sz="3200" b="1" dirty="0">
              <a:solidFill>
                <a:schemeClr val="accent6"/>
              </a:solidFill>
            </a:endParaRPr>
          </a:p>
          <a:p>
            <a:pPr>
              <a:lnSpc>
                <a:spcPts val="4000"/>
              </a:lnSpc>
            </a:pPr>
            <a:r>
              <a:rPr lang="zh-TW" altLang="en-US" dirty="0"/>
              <a:t>凡是由量度所得的測量值，因最後一位數字都是估計值，所以常常是不準確的。因此理論值</a:t>
            </a:r>
            <a:r>
              <a:rPr lang="en-US" altLang="zh-TW" dirty="0"/>
              <a:t>(</a:t>
            </a:r>
            <a:r>
              <a:rPr lang="zh-TW" altLang="en-US" dirty="0"/>
              <a:t>公認值</a:t>
            </a:r>
            <a:r>
              <a:rPr lang="en-US" altLang="zh-TW" dirty="0"/>
              <a:t>)</a:t>
            </a:r>
            <a:r>
              <a:rPr lang="zh-TW" altLang="en-US" dirty="0"/>
              <a:t>與測量值的差，稱為</a:t>
            </a:r>
            <a:r>
              <a:rPr lang="zh-TW" altLang="en-US" b="1" dirty="0">
                <a:solidFill>
                  <a:srgbClr val="C00000"/>
                </a:solidFill>
              </a:rPr>
              <a:t>誤差</a:t>
            </a:r>
            <a:r>
              <a:rPr lang="en-US" altLang="zh-TW" dirty="0"/>
              <a:t>(error)</a:t>
            </a:r>
            <a:r>
              <a:rPr lang="zh-TW" altLang="en-US" dirty="0"/>
              <a:t>。</a:t>
            </a:r>
          </a:p>
          <a:p>
            <a:pPr>
              <a:lnSpc>
                <a:spcPts val="4000"/>
              </a:lnSpc>
            </a:pPr>
            <a:r>
              <a:rPr lang="zh-TW" altLang="en-US" b="1" dirty="0">
                <a:solidFill>
                  <a:srgbClr val="00B0F0"/>
                </a:solidFill>
              </a:rPr>
              <a:t>誤差與公認值的比值，以百分數表示，稱為</a:t>
            </a:r>
            <a:r>
              <a:rPr lang="zh-TW" altLang="en-US" b="1" dirty="0">
                <a:solidFill>
                  <a:srgbClr val="0070C0"/>
                </a:solidFill>
              </a:rPr>
              <a:t>百分誤差</a:t>
            </a:r>
            <a:r>
              <a:rPr lang="en-US" altLang="zh-TW" b="1" dirty="0">
                <a:solidFill>
                  <a:srgbClr val="00B0F0"/>
                </a:solidFill>
              </a:rPr>
              <a:t>(percentage error)</a:t>
            </a:r>
            <a:r>
              <a:rPr lang="zh-TW" altLang="en-US" b="1" dirty="0">
                <a:solidFill>
                  <a:srgbClr val="00B0F0"/>
                </a:solidFill>
              </a:rPr>
              <a:t>或稱</a:t>
            </a:r>
            <a:r>
              <a:rPr lang="zh-TW" altLang="en-US" b="1" dirty="0">
                <a:solidFill>
                  <a:srgbClr val="0070C0"/>
                </a:solidFill>
              </a:rPr>
              <a:t>相對誤差</a:t>
            </a:r>
            <a:r>
              <a:rPr lang="en-US" altLang="zh-TW" b="1" dirty="0">
                <a:solidFill>
                  <a:srgbClr val="00B0F0"/>
                </a:solidFill>
              </a:rPr>
              <a:t>(relative error)</a:t>
            </a:r>
            <a:r>
              <a:rPr lang="zh-TW" altLang="en-US" b="1" dirty="0">
                <a:solidFill>
                  <a:srgbClr val="00B0F0"/>
                </a:solidFill>
              </a:rPr>
              <a:t>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18993B8-3D33-49A2-99FA-935A2921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434E151-F549-44B0-A940-A0E58F77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501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E9C79F-4697-4815-AB22-59C3F9003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1.4 </a:t>
            </a:r>
            <a:r>
              <a:rPr lang="zh-TW" altLang="en-US" dirty="0"/>
              <a:t>十乘冪符號和有效數字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E2ADC6-6EF6-46AB-890F-983B6B7B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717032"/>
            <a:ext cx="8229600" cy="2639318"/>
          </a:xfrm>
        </p:spPr>
        <p:txBody>
          <a:bodyPr/>
          <a:lstStyle/>
          <a:p>
            <a:r>
              <a:rPr lang="zh-TW" altLang="en-US" dirty="0"/>
              <a:t>量度之</a:t>
            </a:r>
            <a:r>
              <a:rPr lang="zh-TW" altLang="en-US" b="1" dirty="0">
                <a:solidFill>
                  <a:srgbClr val="C00000"/>
                </a:solidFill>
              </a:rPr>
              <a:t>準確度</a:t>
            </a:r>
            <a:r>
              <a:rPr lang="en-US" altLang="zh-TW" dirty="0"/>
              <a:t>(exact degree)</a:t>
            </a:r>
            <a:r>
              <a:rPr lang="zh-TW" altLang="en-US" dirty="0"/>
              <a:t>定義為：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8713F6B-8E95-4498-B826-D3083335F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AA5C8AD-0C9E-4C00-B426-940913600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26</a:t>
            </a:fld>
            <a:endParaRPr lang="en-GB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0B7B08A-4884-4D23-B90E-270109B30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1916832"/>
            <a:ext cx="3931444" cy="134969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F5719DB-D4CD-4B2B-9530-5AC542215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4581128"/>
            <a:ext cx="3219450" cy="40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95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941C14BB-5455-4D43-982C-DCA09D288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例題</a:t>
            </a:r>
            <a:r>
              <a:rPr lang="en-US" altLang="zh-TW" dirty="0"/>
              <a:t>1.1</a:t>
            </a:r>
            <a:endParaRPr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DF561E7D-179E-4F47-ADF2-AF33A27CA0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甲生做牛頓第二運動定律實驗，若加速度的理論值為 </a:t>
            </a:r>
            <a:r>
              <a:rPr lang="en-US" altLang="zh-TW" dirty="0"/>
              <a:t>9.8 m/</a:t>
            </a:r>
            <a:r>
              <a:rPr lang="en-US" altLang="zh-TW" dirty="0" err="1"/>
              <a:t>s</a:t>
            </a:r>
            <a:r>
              <a:rPr lang="en-US" altLang="zh-TW" baseline="30000" dirty="0" err="1"/>
              <a:t>2</a:t>
            </a:r>
            <a:r>
              <a:rPr lang="zh-TW" altLang="en-US" dirty="0"/>
              <a:t>，而測出的加速度值是 </a:t>
            </a:r>
            <a:r>
              <a:rPr lang="en-US" altLang="zh-TW" dirty="0"/>
              <a:t>9.6 m/</a:t>
            </a:r>
            <a:r>
              <a:rPr lang="en-US" altLang="zh-TW" dirty="0" err="1"/>
              <a:t>s</a:t>
            </a:r>
            <a:r>
              <a:rPr lang="en-US" altLang="zh-TW" baseline="30000" dirty="0" err="1"/>
              <a:t>2</a:t>
            </a:r>
            <a:r>
              <a:rPr lang="zh-TW" altLang="en-US" dirty="0"/>
              <a:t>，求百分誤差及準確度？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21A7282-B0D9-4F10-8261-43049E9BE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DC84200-B3AF-4261-9172-A7FFB8165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27</a:t>
            </a:fld>
            <a:endParaRPr lang="en-GB"/>
          </a:p>
        </p:txBody>
      </p:sp>
      <p:sp>
        <p:nvSpPr>
          <p:cNvPr id="2" name="箭號: 有線條的向右箭號 1">
            <a:hlinkClick r:id="rId2" action="ppaction://hlinkfile"/>
            <a:extLst>
              <a:ext uri="{FF2B5EF4-FFF2-40B4-BE49-F238E27FC236}">
                <a16:creationId xmlns:a16="http://schemas.microsoft.com/office/drawing/2014/main" id="{4A861462-C12E-46F6-AB76-595390A999B2}"/>
              </a:ext>
            </a:extLst>
          </p:cNvPr>
          <p:cNvSpPr/>
          <p:nvPr/>
        </p:nvSpPr>
        <p:spPr>
          <a:xfrm>
            <a:off x="827584" y="3897052"/>
            <a:ext cx="792088" cy="648072"/>
          </a:xfrm>
          <a:prstGeom prst="stripedRightArrow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chemeClr val="bg1"/>
                </a:solidFill>
              </a:rPr>
              <a:t>解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38284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911198B7-E7E9-4B9B-AB1F-E9CEACA0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1.5 </a:t>
            </a:r>
            <a:r>
              <a:rPr lang="zh-TW" altLang="en-US" dirty="0"/>
              <a:t>因次分析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7188BAC-852B-458F-B7CF-8E1D4202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ts val="3800"/>
              </a:lnSpc>
            </a:pPr>
            <a:r>
              <a:rPr lang="zh-TW" altLang="en-US" dirty="0"/>
              <a:t>每一個力學上的導出單位都可化約為長度</a:t>
            </a:r>
            <a:r>
              <a:rPr lang="en-US" altLang="zh-TW" dirty="0"/>
              <a:t>(Length</a:t>
            </a:r>
            <a:r>
              <a:rPr lang="zh-TW" altLang="en-US" dirty="0"/>
              <a:t>；</a:t>
            </a:r>
            <a:r>
              <a:rPr lang="en-US" altLang="zh-TW" dirty="0"/>
              <a:t>L)</a:t>
            </a:r>
            <a:r>
              <a:rPr lang="zh-TW" altLang="en-US" dirty="0"/>
              <a:t>、質量</a:t>
            </a:r>
            <a:r>
              <a:rPr lang="en-US" altLang="zh-TW" dirty="0"/>
              <a:t>(Mass</a:t>
            </a:r>
            <a:r>
              <a:rPr lang="zh-TW" altLang="en-US" dirty="0"/>
              <a:t>；</a:t>
            </a:r>
            <a:r>
              <a:rPr lang="en-US" altLang="zh-TW" dirty="0"/>
              <a:t>M)</a:t>
            </a:r>
            <a:r>
              <a:rPr lang="zh-TW" altLang="en-US" dirty="0"/>
              <a:t>和時間</a:t>
            </a:r>
            <a:r>
              <a:rPr lang="en-US" altLang="zh-TW" dirty="0"/>
              <a:t>(Time</a:t>
            </a:r>
            <a:r>
              <a:rPr lang="zh-TW" altLang="en-US" dirty="0"/>
              <a:t>；</a:t>
            </a:r>
            <a:r>
              <a:rPr lang="en-US" altLang="zh-TW" dirty="0"/>
              <a:t>T)</a:t>
            </a:r>
            <a:r>
              <a:rPr lang="zh-TW" altLang="en-US" dirty="0"/>
              <a:t>這三種基本單位的因數。這些因數略去單位系統</a:t>
            </a:r>
            <a:r>
              <a:rPr lang="en-US" altLang="zh-TW" dirty="0"/>
              <a:t>(</a:t>
            </a:r>
            <a:r>
              <a:rPr lang="zh-TW" altLang="en-US" dirty="0"/>
              <a:t>不管是 </a:t>
            </a:r>
            <a:r>
              <a:rPr lang="en-US" altLang="zh-TW" dirty="0"/>
              <a:t>SI </a:t>
            </a:r>
            <a:r>
              <a:rPr lang="zh-TW" altLang="en-US" dirty="0"/>
              <a:t>制或英制</a:t>
            </a:r>
            <a:r>
              <a:rPr lang="en-US" altLang="zh-TW" dirty="0"/>
              <a:t>)</a:t>
            </a:r>
            <a:r>
              <a:rPr lang="zh-TW" altLang="en-US" dirty="0"/>
              <a:t>後，就稱為</a:t>
            </a:r>
            <a:r>
              <a:rPr lang="zh-TW" altLang="en-US" b="1" dirty="0">
                <a:solidFill>
                  <a:srgbClr val="C00000"/>
                </a:solidFill>
              </a:rPr>
              <a:t>因次</a:t>
            </a:r>
            <a:r>
              <a:rPr lang="en-US" altLang="zh-TW" dirty="0"/>
              <a:t>(dimension)</a:t>
            </a:r>
            <a:r>
              <a:rPr lang="zh-TW" altLang="en-US" dirty="0"/>
              <a:t>。</a:t>
            </a:r>
            <a:endParaRPr lang="en-US" altLang="zh-TW" dirty="0"/>
          </a:p>
          <a:p>
            <a:pPr>
              <a:lnSpc>
                <a:spcPts val="3800"/>
              </a:lnSpc>
            </a:pPr>
            <a:r>
              <a:rPr lang="zh-TW" altLang="en-US" dirty="0"/>
              <a:t>在提及一個量 </a:t>
            </a:r>
            <a:r>
              <a:rPr lang="en-US" altLang="zh-TW" i="1" dirty="0"/>
              <a:t>x</a:t>
            </a:r>
            <a:r>
              <a:rPr lang="en-US" altLang="zh-TW" dirty="0"/>
              <a:t> </a:t>
            </a:r>
            <a:r>
              <a:rPr lang="zh-TW" altLang="en-US" dirty="0"/>
              <a:t>的因次時，是將它置於中括號間：</a:t>
            </a:r>
            <a:r>
              <a:rPr lang="en-US" altLang="zh-TW" dirty="0"/>
              <a:t>[</a:t>
            </a:r>
            <a:r>
              <a:rPr lang="en-US" altLang="zh-TW" i="1" dirty="0"/>
              <a:t>x</a:t>
            </a:r>
            <a:r>
              <a:rPr lang="en-US" altLang="zh-TW" dirty="0"/>
              <a:t>]</a:t>
            </a:r>
            <a:r>
              <a:rPr lang="zh-TW" altLang="en-US" dirty="0"/>
              <a:t>。例如面積 </a:t>
            </a:r>
            <a:r>
              <a:rPr lang="en-US" altLang="zh-TW" i="1" dirty="0"/>
              <a:t>A</a:t>
            </a:r>
            <a:r>
              <a:rPr lang="en-US" altLang="zh-TW" dirty="0"/>
              <a:t> </a:t>
            </a:r>
            <a:r>
              <a:rPr lang="zh-TW" altLang="en-US" dirty="0"/>
              <a:t>為兩長度的乘積，所以其因次為 </a:t>
            </a:r>
            <a:r>
              <a:rPr lang="en-US" altLang="zh-TW" dirty="0"/>
              <a:t>[</a:t>
            </a:r>
            <a:r>
              <a:rPr lang="en-US" altLang="zh-TW" i="1" dirty="0"/>
              <a:t>A</a:t>
            </a:r>
            <a:r>
              <a:rPr lang="en-US" altLang="zh-TW" dirty="0"/>
              <a:t>]</a:t>
            </a:r>
            <a:r>
              <a:rPr lang="zh-TW" altLang="en-US" dirty="0"/>
              <a:t>＝ </a:t>
            </a:r>
            <a:r>
              <a:rPr lang="en-US" altLang="zh-TW" dirty="0" err="1"/>
              <a:t>L</a:t>
            </a:r>
            <a:r>
              <a:rPr lang="en-US" altLang="zh-TW" baseline="30000" dirty="0" err="1"/>
              <a:t>2</a:t>
            </a:r>
            <a:r>
              <a:rPr lang="zh-TW" altLang="en-US" dirty="0"/>
              <a:t>。速率的因次為 </a:t>
            </a:r>
            <a:r>
              <a:rPr lang="en-US" altLang="zh-TW" dirty="0"/>
              <a:t>[</a:t>
            </a:r>
            <a:r>
              <a:rPr lang="en-US" altLang="zh-TW" i="1" dirty="0"/>
              <a:t>υ</a:t>
            </a:r>
            <a:r>
              <a:rPr lang="en-US" altLang="zh-TW" dirty="0"/>
              <a:t>]</a:t>
            </a:r>
            <a:r>
              <a:rPr lang="zh-TW" altLang="en-US" dirty="0"/>
              <a:t> </a:t>
            </a:r>
            <a:r>
              <a:rPr lang="en-US" altLang="zh-TW" dirty="0"/>
              <a:t>= LT</a:t>
            </a:r>
            <a:r>
              <a:rPr lang="zh-TW" altLang="en-US" baseline="30000" dirty="0"/>
              <a:t>−</a:t>
            </a:r>
            <a:r>
              <a:rPr lang="en-US" altLang="zh-TW" baseline="30000" dirty="0"/>
              <a:t>1</a:t>
            </a:r>
            <a:r>
              <a:rPr lang="zh-TW" altLang="en-US" dirty="0"/>
              <a:t>，力的因次則為 </a:t>
            </a:r>
            <a:r>
              <a:rPr lang="en-US" altLang="zh-TW" dirty="0"/>
              <a:t>[</a:t>
            </a:r>
            <a:r>
              <a:rPr lang="en-US" altLang="zh-TW" i="1" dirty="0"/>
              <a:t>F</a:t>
            </a:r>
            <a:r>
              <a:rPr lang="en-US" altLang="zh-TW" dirty="0"/>
              <a:t>]</a:t>
            </a:r>
            <a:r>
              <a:rPr lang="zh-TW" altLang="en-US" dirty="0"/>
              <a:t> </a:t>
            </a:r>
            <a:r>
              <a:rPr lang="en-US" altLang="zh-TW" dirty="0"/>
              <a:t>= </a:t>
            </a:r>
            <a:r>
              <a:rPr lang="en-US" altLang="zh-TW" dirty="0" err="1"/>
              <a:t>MLT</a:t>
            </a:r>
            <a:r>
              <a:rPr lang="en-US" altLang="zh-TW" baseline="30000" dirty="0"/>
              <a:t>−2</a:t>
            </a:r>
            <a:r>
              <a:rPr lang="zh-TW" altLang="en-US" dirty="0"/>
              <a:t>。</a:t>
            </a:r>
            <a:endParaRPr lang="en-US" altLang="zh-TW" dirty="0"/>
          </a:p>
          <a:p>
            <a:pPr>
              <a:lnSpc>
                <a:spcPts val="3800"/>
              </a:lnSpc>
            </a:pPr>
            <a:r>
              <a:rPr lang="zh-TW" altLang="en-US" dirty="0"/>
              <a:t>像 </a:t>
            </a:r>
            <a:r>
              <a:rPr lang="en-US" altLang="zh-TW" i="1" dirty="0"/>
              <a:t>A = B + C </a:t>
            </a:r>
            <a:r>
              <a:rPr lang="zh-TW" altLang="en-US" dirty="0"/>
              <a:t>這樣的方程式，三個量的因次都相同才有意義。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052199-0A31-40F0-8A45-9F230C6F6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AD269FA-4CE6-4757-82BD-BEDCFEC94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906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3EBECD-8882-43B2-A14E-1544C1063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第 </a:t>
            </a:r>
            <a:r>
              <a:rPr lang="en-US" altLang="zh-TW" dirty="0"/>
              <a:t>1</a:t>
            </a:r>
            <a:r>
              <a:rPr lang="zh-TW" altLang="en-US" dirty="0"/>
              <a:t> 章 緒論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DE79328-F204-481A-B873-90CFD06D9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19937"/>
            <a:ext cx="8229600" cy="4057913"/>
          </a:xfrm>
        </p:spPr>
      </p:pic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92B1F82-5FE3-4E44-A6C8-346D3CEF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E09B18-752E-40D4-811D-2134B3663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950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7DF248-6374-4E90-857F-6CF1B805C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本章要點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9F101D-F5D0-41D9-A471-49E283D4D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70C0"/>
                </a:solidFill>
              </a:rPr>
              <a:t>模型、原理與學說的意義。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b="1" dirty="0">
                <a:solidFill>
                  <a:srgbClr val="0070C0"/>
                </a:solidFill>
              </a:rPr>
              <a:t>SI </a:t>
            </a:r>
            <a:r>
              <a:rPr lang="zh-TW" altLang="en-US" b="1" dirty="0">
                <a:solidFill>
                  <a:srgbClr val="0070C0"/>
                </a:solidFill>
              </a:rPr>
              <a:t>制基本單位、單位換算。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70C0"/>
                </a:solidFill>
              </a:rPr>
              <a:t>使用有效數字表示數值的精密度。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70C0"/>
                </a:solidFill>
              </a:rPr>
              <a:t>使用因次分析來檢查公式及探討物理量間的關係。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941DBCE-4001-4ACD-9B08-E72E6EE05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111ACA8-6E04-4888-AAD1-EED3E04E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646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064052-A039-41FE-9717-54BB067D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本章內容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15BB82-5584-4490-B3A9-FDCFCA640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b="1" dirty="0"/>
              <a:t>1.1</a:t>
            </a:r>
            <a:r>
              <a:rPr lang="zh-TW" altLang="en-US" b="1" dirty="0"/>
              <a:t>　物理是什麼？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1.2</a:t>
            </a:r>
            <a:r>
              <a:rPr lang="zh-TW" altLang="en-US" b="1" dirty="0"/>
              <a:t>    概念、模型和學說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1.3</a:t>
            </a:r>
            <a:r>
              <a:rPr lang="zh-TW" altLang="en-US" b="1" dirty="0"/>
              <a:t>　單位　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1.4</a:t>
            </a:r>
            <a:r>
              <a:rPr lang="zh-TW" altLang="en-US" b="1" dirty="0"/>
              <a:t>　十乘冪符號和有效數字　</a:t>
            </a:r>
            <a:endParaRPr lang="en-US" altLang="zh-TW" b="1" dirty="0"/>
          </a:p>
          <a:p>
            <a:pPr marL="0" indent="0">
              <a:buNone/>
            </a:pPr>
            <a:r>
              <a:rPr lang="en-US" altLang="zh-TW" b="1" dirty="0"/>
              <a:t>1.5</a:t>
            </a:r>
            <a:r>
              <a:rPr lang="zh-TW" altLang="en-US" b="1" dirty="0"/>
              <a:t>　因次分析</a:t>
            </a:r>
          </a:p>
          <a:p>
            <a:endParaRPr lang="zh-TW" altLang="en-US" b="1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8392F5A-78F0-4F96-A4E7-F177DAF54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E460FF0-73D9-4ECD-B17D-B72CC1C5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76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7A3AD2-23AD-4036-AD07-2DB46B28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1.1 </a:t>
            </a:r>
            <a:r>
              <a:rPr lang="zh-TW" altLang="en-US" dirty="0"/>
              <a:t>物理是什麼？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AF182-4F2A-4AD6-B278-B79C260A7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TW" altLang="en-US" b="1" dirty="0">
                <a:solidFill>
                  <a:srgbClr val="00B0F0"/>
                </a:solidFill>
              </a:rPr>
              <a:t>藉由「觀察」問題，提出對問題的假設，並經由實驗加以驗證，此種有系統的歸納與分類，形成今日之自然科學。</a:t>
            </a:r>
            <a:endParaRPr lang="en-US" altLang="zh-TW" b="1" dirty="0">
              <a:solidFill>
                <a:srgbClr val="00B0F0"/>
              </a:solidFill>
            </a:endParaRPr>
          </a:p>
          <a:p>
            <a:r>
              <a:rPr lang="zh-TW" altLang="en-US" dirty="0"/>
              <a:t>物理學是自然科學的一部分，它探討</a:t>
            </a:r>
            <a:r>
              <a:rPr lang="zh-TW" altLang="en-US" b="1" dirty="0">
                <a:solidFill>
                  <a:srgbClr val="C00000"/>
                </a:solidFill>
              </a:rPr>
              <a:t>物質</a:t>
            </a:r>
            <a:r>
              <a:rPr lang="en-US" altLang="zh-TW" dirty="0"/>
              <a:t>(matter)</a:t>
            </a:r>
            <a:r>
              <a:rPr lang="zh-TW" altLang="en-US" dirty="0"/>
              <a:t>的成分、活動狀態，以及物質之間最基本的</a:t>
            </a:r>
            <a:r>
              <a:rPr lang="zh-TW" altLang="en-US" b="1" dirty="0">
                <a:solidFill>
                  <a:srgbClr val="C00000"/>
                </a:solidFill>
              </a:rPr>
              <a:t>交互作用</a:t>
            </a:r>
            <a:r>
              <a:rPr lang="en-US" altLang="zh-TW" dirty="0"/>
              <a:t>(interaction)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zh-TW" altLang="en-US" dirty="0"/>
              <a:t>物理關切的是真實事物的本質，也就是：物理只關切那些可由儀器量得的事物。</a:t>
            </a:r>
            <a:endParaRPr lang="en-US" altLang="zh-TW" dirty="0"/>
          </a:p>
          <a:p>
            <a:r>
              <a:rPr lang="zh-TW" altLang="en-US" dirty="0"/>
              <a:t>西元</a:t>
            </a:r>
            <a:r>
              <a:rPr lang="en-US" altLang="zh-TW" dirty="0"/>
              <a:t>1600 </a:t>
            </a:r>
            <a:r>
              <a:rPr lang="zh-TW" altLang="en-US" dirty="0"/>
              <a:t>年至</a:t>
            </a:r>
            <a:r>
              <a:rPr lang="en-US" altLang="zh-TW" dirty="0"/>
              <a:t>1900 </a:t>
            </a:r>
            <a:r>
              <a:rPr lang="zh-TW" altLang="en-US" dirty="0"/>
              <a:t>年間，發展出所謂</a:t>
            </a:r>
            <a:r>
              <a:rPr lang="zh-TW" altLang="en-US" b="1" dirty="0">
                <a:solidFill>
                  <a:srgbClr val="C00000"/>
                </a:solidFill>
              </a:rPr>
              <a:t>古典物理</a:t>
            </a:r>
            <a:r>
              <a:rPr lang="en-US" altLang="zh-TW" dirty="0"/>
              <a:t>(classical physics)</a:t>
            </a:r>
            <a:r>
              <a:rPr lang="zh-TW" altLang="en-US" dirty="0"/>
              <a:t>，內容包括：物性學、力學、熱學、聲學、光學、電磁學。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4FCEEB2-4D3D-4953-A14D-8C45129C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18B9F5F-0468-4A59-85A5-0ABE3E2D1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347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8C84C-7F2E-484B-8AD4-8C0BE14CD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1.1 </a:t>
            </a:r>
            <a:r>
              <a:rPr lang="zh-TW" altLang="en-US"/>
              <a:t>物理是什麼？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1267E1-3C4D-43F1-8A15-BC07DA4FF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到了 </a:t>
            </a:r>
            <a:r>
              <a:rPr lang="en-US" altLang="zh-TW" dirty="0"/>
              <a:t>1905 </a:t>
            </a:r>
            <a:r>
              <a:rPr lang="zh-TW" altLang="en-US" dirty="0"/>
              <a:t>年，這些古典的觀念已經無法解釋某些現象。所以發展出</a:t>
            </a:r>
            <a:r>
              <a:rPr lang="zh-TW" altLang="en-US" b="1" dirty="0">
                <a:solidFill>
                  <a:srgbClr val="C00000"/>
                </a:solidFill>
              </a:rPr>
              <a:t>近代物理</a:t>
            </a:r>
            <a:r>
              <a:rPr lang="en-US" altLang="zh-TW" dirty="0"/>
              <a:t>(modern physics)</a:t>
            </a:r>
            <a:r>
              <a:rPr lang="zh-TW" altLang="en-US" dirty="0"/>
              <a:t>，內容涵蓋：特殊相對論、量子力學、廣義相對論。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CE6AF4B-6219-4E40-A821-249DF81A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952302E-FD3C-466F-881F-EFCF249B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7</a:t>
            </a:fld>
            <a:endParaRPr lang="en-GB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18745BB-FF09-4766-9E8C-947614308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179" y="2996952"/>
            <a:ext cx="4538186" cy="290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78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B74B49-8518-43F8-9200-570BB213F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1.1 </a:t>
            </a:r>
            <a:r>
              <a:rPr lang="zh-TW" altLang="en-US" dirty="0"/>
              <a:t>物理是什麼？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D4F412-2661-44AA-BE55-0F783367B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solidFill>
                  <a:srgbClr val="C00000"/>
                </a:solidFill>
              </a:rPr>
              <a:t>重力</a:t>
            </a:r>
            <a:r>
              <a:rPr lang="en-US" altLang="zh-TW" dirty="0"/>
              <a:t>(gravitational)</a:t>
            </a:r>
            <a:r>
              <a:rPr lang="zh-TW" altLang="en-US" dirty="0"/>
              <a:t>的交互作用使所有的質點相互間產生了一種引力。</a:t>
            </a:r>
            <a:endParaRPr lang="en-US" altLang="zh-TW" dirty="0"/>
          </a:p>
          <a:p>
            <a:r>
              <a:rPr lang="zh-TW" altLang="en-US" b="1" dirty="0">
                <a:solidFill>
                  <a:srgbClr val="C00000"/>
                </a:solidFill>
              </a:rPr>
              <a:t>電磁</a:t>
            </a:r>
            <a:r>
              <a:rPr lang="en-US" altLang="zh-TW" dirty="0"/>
              <a:t>(electromagnetic)</a:t>
            </a:r>
            <a:r>
              <a:rPr lang="zh-TW" altLang="en-US" dirty="0"/>
              <a:t>交互作用由電荷明顯地表現在化學作用的時候。</a:t>
            </a:r>
            <a:endParaRPr lang="en-US" altLang="zh-TW" dirty="0"/>
          </a:p>
          <a:p>
            <a:r>
              <a:rPr lang="zh-TW" altLang="en-US" b="1" dirty="0">
                <a:solidFill>
                  <a:srgbClr val="C00000"/>
                </a:solidFill>
              </a:rPr>
              <a:t>強</a:t>
            </a:r>
            <a:r>
              <a:rPr lang="en-US" altLang="zh-TW" dirty="0"/>
              <a:t>(strong)</a:t>
            </a:r>
            <a:r>
              <a:rPr lang="zh-TW" altLang="en-US" dirty="0"/>
              <a:t>交互作用是顯示在原子核中夸克及次核子之間。</a:t>
            </a:r>
            <a:endParaRPr lang="en-US" altLang="zh-TW" dirty="0"/>
          </a:p>
          <a:p>
            <a:r>
              <a:rPr lang="zh-TW" altLang="en-US" b="1" dirty="0">
                <a:solidFill>
                  <a:srgbClr val="C00000"/>
                </a:solidFill>
              </a:rPr>
              <a:t>弱</a:t>
            </a:r>
            <a:r>
              <a:rPr lang="en-US" altLang="zh-TW" dirty="0"/>
              <a:t>(weak)</a:t>
            </a:r>
            <a:r>
              <a:rPr lang="zh-TW" altLang="en-US" dirty="0"/>
              <a:t>交互作用是在夸克與輕子產生放射蛻變時伴隨而得的。</a:t>
            </a:r>
          </a:p>
          <a:p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D6C4EDB-B7E5-471D-B034-AD4FF748C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D2D49F5-DDD8-435C-8180-529A0D322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90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6CD09-63C8-4353-9F1E-28654601D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1.1 </a:t>
            </a:r>
            <a:r>
              <a:rPr lang="zh-TW" altLang="en-US"/>
              <a:t>物理是什麼？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415D57-742A-4032-AF8B-4554ADF63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4000"/>
              </a:lnSpc>
            </a:pPr>
            <a:r>
              <a:rPr lang="en-US" altLang="zh-TW"/>
              <a:t>1983 </a:t>
            </a:r>
            <a:r>
              <a:rPr lang="zh-TW" altLang="en-US"/>
              <a:t>年電磁及弱交互作用被證實是從</a:t>
            </a:r>
            <a:r>
              <a:rPr lang="zh-TW" altLang="en-US" b="1">
                <a:solidFill>
                  <a:srgbClr val="C00000"/>
                </a:solidFill>
              </a:rPr>
              <a:t>弱電</a:t>
            </a:r>
            <a:r>
              <a:rPr lang="en-US" altLang="zh-TW"/>
              <a:t>(electroweak)</a:t>
            </a:r>
            <a:r>
              <a:rPr lang="zh-TW" altLang="en-US"/>
              <a:t>交互作用分離出來的。</a:t>
            </a:r>
            <a:endParaRPr lang="en-US" altLang="zh-TW"/>
          </a:p>
          <a:p>
            <a:pPr>
              <a:lnSpc>
                <a:spcPts val="4000"/>
              </a:lnSpc>
            </a:pPr>
            <a:r>
              <a:rPr lang="zh-TW" altLang="en-US"/>
              <a:t>目前所講的</a:t>
            </a:r>
            <a:r>
              <a:rPr lang="zh-TW" altLang="en-US" b="1">
                <a:solidFill>
                  <a:srgbClr val="C00000"/>
                </a:solidFill>
              </a:rPr>
              <a:t>統一場論</a:t>
            </a:r>
            <a:r>
              <a:rPr lang="en-US" altLang="zh-TW"/>
              <a:t>(grand unified theory)</a:t>
            </a:r>
            <a:r>
              <a:rPr lang="zh-TW" altLang="en-US"/>
              <a:t>正是聯合這些強交互作用與弱電交互作用之理論而成的。</a:t>
            </a:r>
            <a:endParaRPr lang="zh-TW" alt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B6AB2FD-187A-40E3-8D2F-F044848CF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第 </a:t>
            </a:r>
            <a:r>
              <a:rPr lang="en-US" altLang="zh-TW"/>
              <a:t>1 </a:t>
            </a:r>
            <a:r>
              <a:rPr lang="zh-TW" altLang="en-US"/>
              <a:t>章 緒論</a:t>
            </a:r>
            <a:endParaRPr lang="en-GB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046E5F2-4C98-45B3-9566-57CEB913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00D2-071F-440E-A3FF-180D34BA4EC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752072"/>
      </p:ext>
    </p:extLst>
  </p:cSld>
  <p:clrMapOvr>
    <a:masterClrMapping/>
  </p:clrMapOvr>
</p:sld>
</file>

<file path=ppt/theme/theme1.xml><?xml version="1.0" encoding="utf-8"?>
<a:theme xmlns:a="http://schemas.openxmlformats.org/drawingml/2006/main" name="PHYS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YS.potx" id="{1A70A92B-CFAD-4C28-831D-7E6E3A73DD5C}" vid="{C92A3CAC-798D-4E63-BE04-E24CD52E419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PHYS</Template>
  <TotalTime>606</TotalTime>
  <Words>2165</Words>
  <Application>Microsoft Office PowerPoint</Application>
  <PresentationFormat>如螢幕大小 (4:3)</PresentationFormat>
  <Paragraphs>163</Paragraphs>
  <Slides>28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4" baseType="lpstr">
      <vt:lpstr>標楷體</vt:lpstr>
      <vt:lpstr>Arial</vt:lpstr>
      <vt:lpstr>Calibri</vt:lpstr>
      <vt:lpstr>Times New Roman</vt:lpstr>
      <vt:lpstr>Wingdings</vt:lpstr>
      <vt:lpstr>PHYS</vt:lpstr>
      <vt:lpstr>PowerPoint 簡報</vt:lpstr>
      <vt:lpstr>普通物理學(第三版) 原著：Harris Benson</vt:lpstr>
      <vt:lpstr>第 1 章 緒論</vt:lpstr>
      <vt:lpstr>本章要點</vt:lpstr>
      <vt:lpstr>本章內容</vt:lpstr>
      <vt:lpstr>1.1 物理是什麼？</vt:lpstr>
      <vt:lpstr>1.1 物理是什麼？</vt:lpstr>
      <vt:lpstr>1.1 物理是什麼？</vt:lpstr>
      <vt:lpstr>1.1 物理是什麼？</vt:lpstr>
      <vt:lpstr>1.2 概念、模型和學說</vt:lpstr>
      <vt:lpstr>1.2 概念、模型和學說</vt:lpstr>
      <vt:lpstr>1.2 概念、模型和學說</vt:lpstr>
      <vt:lpstr>1.2 概念、模型和學說</vt:lpstr>
      <vt:lpstr>1.3 單位</vt:lpstr>
      <vt:lpstr>1.3 單位</vt:lpstr>
      <vt:lpstr>1.3 單位</vt:lpstr>
      <vt:lpstr>1.3 單位</vt:lpstr>
      <vt:lpstr>1.3 單位</vt:lpstr>
      <vt:lpstr>1.3 單位</vt:lpstr>
      <vt:lpstr>1.3 單位</vt:lpstr>
      <vt:lpstr>1.3 單位</vt:lpstr>
      <vt:lpstr>1.4 十乘冪符號和有效數字</vt:lpstr>
      <vt:lpstr>1.4 十乘冪符號和有效數字</vt:lpstr>
      <vt:lpstr>1.4 十乘冪符號和有效數字</vt:lpstr>
      <vt:lpstr>1.4 十乘冪符號和有效數字</vt:lpstr>
      <vt:lpstr>1.4 十乘冪符號和有效數字</vt:lpstr>
      <vt:lpstr>例題1.1</vt:lpstr>
      <vt:lpstr>1.5 因次分析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User</dc:creator>
  <cp:lastModifiedBy>Fenny Lee</cp:lastModifiedBy>
  <cp:revision>89</cp:revision>
  <dcterms:modified xsi:type="dcterms:W3CDTF">2020-06-01T02:50:56Z</dcterms:modified>
</cp:coreProperties>
</file>

<file path=docProps/thumbnail.jpeg>
</file>